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 id="2147483785" r:id="rId2"/>
  </p:sldMasterIdLst>
  <p:notesMasterIdLst>
    <p:notesMasterId r:id="rId37"/>
  </p:notesMasterIdLst>
  <p:handoutMasterIdLst>
    <p:handoutMasterId r:id="rId38"/>
  </p:handoutMasterIdLst>
  <p:sldIdLst>
    <p:sldId id="256" r:id="rId3"/>
    <p:sldId id="257" r:id="rId4"/>
    <p:sldId id="369" r:id="rId5"/>
    <p:sldId id="333" r:id="rId6"/>
    <p:sldId id="374" r:id="rId7"/>
    <p:sldId id="375" r:id="rId8"/>
    <p:sldId id="371" r:id="rId9"/>
    <p:sldId id="373" r:id="rId10"/>
    <p:sldId id="335" r:id="rId11"/>
    <p:sldId id="376" r:id="rId12"/>
    <p:sldId id="377" r:id="rId13"/>
    <p:sldId id="378" r:id="rId14"/>
    <p:sldId id="379" r:id="rId15"/>
    <p:sldId id="380" r:id="rId16"/>
    <p:sldId id="381" r:id="rId17"/>
    <p:sldId id="382" r:id="rId18"/>
    <p:sldId id="392" r:id="rId19"/>
    <p:sldId id="393" r:id="rId20"/>
    <p:sldId id="394" r:id="rId21"/>
    <p:sldId id="395" r:id="rId22"/>
    <p:sldId id="396" r:id="rId23"/>
    <p:sldId id="397" r:id="rId24"/>
    <p:sldId id="383" r:id="rId25"/>
    <p:sldId id="384" r:id="rId26"/>
    <p:sldId id="385" r:id="rId27"/>
    <p:sldId id="386" r:id="rId28"/>
    <p:sldId id="387" r:id="rId29"/>
    <p:sldId id="388" r:id="rId30"/>
    <p:sldId id="389" r:id="rId31"/>
    <p:sldId id="390" r:id="rId32"/>
    <p:sldId id="391" r:id="rId33"/>
    <p:sldId id="398" r:id="rId34"/>
    <p:sldId id="399" r:id="rId35"/>
    <p:sldId id="334" r:id="rId36"/>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S" initials="M" lastIdx="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E33"/>
    <a:srgbClr val="FFE389"/>
    <a:srgbClr val="F3F9FA"/>
    <a:srgbClr val="E6F2F4"/>
    <a:srgbClr val="E7F3F4"/>
    <a:srgbClr val="F2F9FA"/>
    <a:srgbClr val="000099"/>
    <a:srgbClr val="7030A0"/>
    <a:srgbClr val="99CCFF"/>
    <a:srgbClr val="66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7818" autoAdjust="0"/>
    <p:restoredTop sz="90734" autoAdjust="0"/>
  </p:normalViewPr>
  <p:slideViewPr>
    <p:cSldViewPr>
      <p:cViewPr varScale="1">
        <p:scale>
          <a:sx n="66" d="100"/>
          <a:sy n="66" d="100"/>
        </p:scale>
        <p:origin x="-1800" y="-102"/>
      </p:cViewPr>
      <p:guideLst>
        <p:guide orient="horz" pos="2160"/>
        <p:guide pos="2880"/>
      </p:guideLst>
    </p:cSldViewPr>
  </p:slideViewPr>
  <p:outlineViewPr>
    <p:cViewPr>
      <p:scale>
        <a:sx n="33" d="100"/>
        <a:sy n="33" d="100"/>
      </p:scale>
      <p:origin x="0" y="7260"/>
    </p:cViewPr>
  </p:outlineViewPr>
  <p:notesTextViewPr>
    <p:cViewPr>
      <p:scale>
        <a:sx n="100" d="100"/>
        <a:sy n="100" d="100"/>
      </p:scale>
      <p:origin x="0" y="0"/>
    </p:cViewPr>
  </p:notesTextViewPr>
  <p:sorterViewPr>
    <p:cViewPr>
      <p:scale>
        <a:sx n="66" d="100"/>
        <a:sy n="66" d="100"/>
      </p:scale>
      <p:origin x="0" y="1146"/>
    </p:cViewPr>
  </p:sorterViewPr>
  <p:notesViewPr>
    <p:cSldViewPr>
      <p:cViewPr varScale="1">
        <p:scale>
          <a:sx n="50" d="100"/>
          <a:sy n="50" d="100"/>
        </p:scale>
        <p:origin x="-2592" y="-9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8-20T20:11:17.904" idx="5">
    <p:pos x="4851" y="1801"/>
    <p:text>3+2+1</p:text>
  </p:cm>
  <p:cm authorId="0" dt="2014-08-20T20:12:42.310" idx="6">
    <p:pos x="4880" y="1990"/>
    <p:text>3+2+1</p:text>
  </p:cm>
  <p:cm authorId="0" dt="2014-08-20T20:13:52.324" idx="7">
    <p:pos x="4849" y="2314"/>
    <p:text>3+2+0</p:text>
  </p:cm>
  <p:cm authorId="0" dt="2014-08-20T20:16:55.468" idx="8">
    <p:pos x="4849" y="2503"/>
    <p:text>Software engineering: 3+0+2, now more SE topics but in more courses. that's the reason that the number of teaching hours is in SE fundamentals 3+0+1</p:text>
  </p:cm>
  <p:cm authorId="0" dt="2014-08-20T20:21:35.681" idx="9">
    <p:pos x="4880" y="3121"/>
    <p:text>New corses for CE specialization</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5079" tIns="47540" rIns="95079" bIns="47540" numCol="1" anchor="t" anchorCtr="0" compatLnSpc="1">
            <a:prstTxWarp prst="textNoShape">
              <a:avLst/>
            </a:prstTxWarp>
          </a:bodyPr>
          <a:lstStyle>
            <a:lvl1pPr defTabSz="950913" eaLnBrk="0" hangingPunct="0">
              <a:defRPr sz="1200"/>
            </a:lvl1pPr>
          </a:lstStyle>
          <a:p>
            <a:pPr>
              <a:defRPr/>
            </a:pPr>
            <a:endParaRPr lang="en-US"/>
          </a:p>
        </p:txBody>
      </p:sp>
      <p:sp>
        <p:nvSpPr>
          <p:cNvPr id="3993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p:spPr>
        <p:txBody>
          <a:bodyPr vert="horz" wrap="square" lIns="95079" tIns="47540" rIns="95079" bIns="47540" numCol="1" anchor="t" anchorCtr="0" compatLnSpc="1">
            <a:prstTxWarp prst="textNoShape">
              <a:avLst/>
            </a:prstTxWarp>
          </a:bodyPr>
          <a:lstStyle>
            <a:lvl1pPr algn="r" defTabSz="950913" eaLnBrk="0" hangingPunct="0">
              <a:defRPr sz="1200"/>
            </a:lvl1pPr>
          </a:lstStyle>
          <a:p>
            <a:pPr>
              <a:defRPr/>
            </a:pPr>
            <a:fld id="{63C5F6A6-9623-4737-B2A3-2F0F0C9C7C99}" type="datetimeFigureOut">
              <a:rPr lang="en-US"/>
              <a:pPr>
                <a:defRPr/>
              </a:pPr>
              <a:t>8/25/2014</a:t>
            </a:fld>
            <a:endParaRPr lang="en-US"/>
          </a:p>
        </p:txBody>
      </p:sp>
      <p:sp>
        <p:nvSpPr>
          <p:cNvPr id="3994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p:spPr>
        <p:txBody>
          <a:bodyPr vert="horz" wrap="square" lIns="95079" tIns="47540" rIns="95079" bIns="47540" numCol="1" anchor="b" anchorCtr="0" compatLnSpc="1">
            <a:prstTxWarp prst="textNoShape">
              <a:avLst/>
            </a:prstTxWarp>
          </a:bodyPr>
          <a:lstStyle>
            <a:lvl1pPr defTabSz="950913" eaLnBrk="0" hangingPunct="0">
              <a:defRPr sz="1200"/>
            </a:lvl1pPr>
          </a:lstStyle>
          <a:p>
            <a:pPr>
              <a:defRPr/>
            </a:pPr>
            <a:endParaRPr lang="en-US"/>
          </a:p>
        </p:txBody>
      </p:sp>
      <p:sp>
        <p:nvSpPr>
          <p:cNvPr id="3994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p:spPr>
        <p:txBody>
          <a:bodyPr vert="horz" wrap="square" lIns="95079" tIns="47540" rIns="95079" bIns="47540" numCol="1" anchor="b" anchorCtr="0" compatLnSpc="1">
            <a:prstTxWarp prst="textNoShape">
              <a:avLst/>
            </a:prstTxWarp>
          </a:bodyPr>
          <a:lstStyle>
            <a:lvl1pPr algn="r" defTabSz="950913" eaLnBrk="0" hangingPunct="0">
              <a:defRPr sz="1200"/>
            </a:lvl1pPr>
          </a:lstStyle>
          <a:p>
            <a:pPr>
              <a:defRPr/>
            </a:pPr>
            <a:fld id="{AC2EC447-EE4E-4340-8AA9-D8A27A9B2D7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5079" tIns="47540" rIns="95079" bIns="47540" numCol="1" anchor="t" anchorCtr="0" compatLnSpc="1">
            <a:prstTxWarp prst="textNoShape">
              <a:avLst/>
            </a:prstTxWarp>
          </a:bodyPr>
          <a:lstStyle>
            <a:lvl1pPr defTabSz="950913">
              <a:defRPr sz="1200"/>
            </a:lvl1pPr>
          </a:lstStyle>
          <a:p>
            <a:pPr>
              <a:defRPr/>
            </a:pPr>
            <a:endParaRPr lang="en-US"/>
          </a:p>
        </p:txBody>
      </p:sp>
      <p:sp>
        <p:nvSpPr>
          <p:cNvPr id="58371" name="Rectangle 3"/>
          <p:cNvSpPr>
            <a:spLocks noGrp="1" noChangeArrowheads="1"/>
          </p:cNvSpPr>
          <p:nvPr>
            <p:ph type="dt" idx="1"/>
          </p:nvPr>
        </p:nvSpPr>
        <p:spPr bwMode="auto">
          <a:xfrm>
            <a:off x="4021138" y="0"/>
            <a:ext cx="3076575" cy="511175"/>
          </a:xfrm>
          <a:prstGeom prst="rect">
            <a:avLst/>
          </a:prstGeom>
          <a:noFill/>
          <a:ln w="9525">
            <a:noFill/>
            <a:miter lim="800000"/>
            <a:headEnd/>
            <a:tailEnd/>
          </a:ln>
        </p:spPr>
        <p:txBody>
          <a:bodyPr vert="horz" wrap="square" lIns="95079" tIns="47540" rIns="95079" bIns="47540" numCol="1" anchor="t" anchorCtr="0" compatLnSpc="1">
            <a:prstTxWarp prst="textNoShape">
              <a:avLst/>
            </a:prstTxWarp>
          </a:bodyPr>
          <a:lstStyle>
            <a:lvl1pPr algn="r" defTabSz="950913">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90600" y="766763"/>
            <a:ext cx="5119688" cy="3840162"/>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709613" y="4860925"/>
            <a:ext cx="5680075" cy="4606925"/>
          </a:xfrm>
          <a:prstGeom prst="rect">
            <a:avLst/>
          </a:prstGeom>
          <a:noFill/>
          <a:ln w="9525">
            <a:noFill/>
            <a:miter lim="800000"/>
            <a:headEnd/>
            <a:tailEnd/>
          </a:ln>
        </p:spPr>
        <p:txBody>
          <a:bodyPr vert="horz" wrap="square" lIns="95079" tIns="47540" rIns="95079" bIns="475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p:spPr>
        <p:txBody>
          <a:bodyPr vert="horz" wrap="square" lIns="95079" tIns="47540" rIns="95079" bIns="47540" numCol="1" anchor="b" anchorCtr="0" compatLnSpc="1">
            <a:prstTxWarp prst="textNoShape">
              <a:avLst/>
            </a:prstTxWarp>
          </a:bodyPr>
          <a:lstStyle>
            <a:lvl1pPr defTabSz="950913">
              <a:defRPr sz="1200"/>
            </a:lvl1pPr>
          </a:lstStyle>
          <a:p>
            <a:pPr>
              <a:defRPr/>
            </a:pPr>
            <a:endParaRPr lang="en-US"/>
          </a:p>
        </p:txBody>
      </p:sp>
      <p:sp>
        <p:nvSpPr>
          <p:cNvPr id="5837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p:spPr>
        <p:txBody>
          <a:bodyPr vert="horz" wrap="square" lIns="95079" tIns="47540" rIns="95079" bIns="47540" numCol="1" anchor="b" anchorCtr="0" compatLnSpc="1">
            <a:prstTxWarp prst="textNoShape">
              <a:avLst/>
            </a:prstTxWarp>
          </a:bodyPr>
          <a:lstStyle>
            <a:lvl1pPr algn="r" defTabSz="950913">
              <a:defRPr sz="1200"/>
            </a:lvl1pPr>
          </a:lstStyle>
          <a:p>
            <a:pPr>
              <a:defRPr/>
            </a:pPr>
            <a:fld id="{6590282D-603F-42CF-89DE-E045A329E8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sr-Latn-BA" smtClean="0"/>
          </a:p>
        </p:txBody>
      </p:sp>
      <p:sp>
        <p:nvSpPr>
          <p:cNvPr id="46084" name="Slide Number Placeholder 3"/>
          <p:cNvSpPr>
            <a:spLocks noGrp="1"/>
          </p:cNvSpPr>
          <p:nvPr>
            <p:ph type="sldNum" sz="quarter" idx="5"/>
          </p:nvPr>
        </p:nvSpPr>
        <p:spPr>
          <a:noFill/>
        </p:spPr>
        <p:txBody>
          <a:bodyPr/>
          <a:lstStyle/>
          <a:p>
            <a:fld id="{BE95D21E-3BC9-43F1-8C3D-3D392E2826FD}"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Based</a:t>
            </a:r>
            <a:r>
              <a:rPr lang="en-US" sz="2000" baseline="0" dirty="0" smtClean="0">
                <a:sym typeface="Wingdings"/>
              </a:rPr>
              <a:t> on that observations, they gave suggestions that we have tried to incorporate in new (innovated) curriculum. </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sr-Latn-BA" sz="1200" b="1" dirty="0" smtClean="0">
                <a:solidFill>
                  <a:schemeClr val="accent2"/>
                </a:solidFill>
                <a:latin typeface="Arial" charset="0"/>
              </a:rPr>
              <a:t>Internal </a:t>
            </a:r>
            <a:r>
              <a:rPr lang="en-US" sz="1200" b="1" dirty="0" err="1" smtClean="0">
                <a:solidFill>
                  <a:schemeClr val="accent2"/>
                </a:solidFill>
                <a:latin typeface="Arial" charset="0"/>
              </a:rPr>
              <a:t>curricul</a:t>
            </a:r>
            <a:r>
              <a:rPr lang="sr-Latn-BA" sz="1200" b="1" dirty="0" smtClean="0">
                <a:solidFill>
                  <a:schemeClr val="accent2"/>
                </a:solidFill>
                <a:latin typeface="Arial" charset="0"/>
              </a:rPr>
              <a:t>a review: </a:t>
            </a:r>
            <a:r>
              <a:rPr lang="en-US" sz="1200" b="1" dirty="0" smtClean="0">
                <a:solidFill>
                  <a:schemeClr val="accent2"/>
                </a:solidFill>
                <a:latin typeface="Arial" charset="0"/>
              </a:rPr>
              <a:t>structure and internal coherency</a:t>
            </a:r>
            <a:r>
              <a:rPr lang="sr-Latn-BA" sz="1200" b="1" dirty="0" smtClean="0">
                <a:solidFill>
                  <a:schemeClr val="accent2"/>
                </a:solidFill>
                <a:latin typeface="Arial" charset="0"/>
              </a:rPr>
              <a:t>, out of date courses</a:t>
            </a:r>
            <a:r>
              <a:rPr lang="en-US" sz="1200" b="1" dirty="0" smtClean="0">
                <a:solidFill>
                  <a:schemeClr val="accent2"/>
                </a:solidFill>
                <a:latin typeface="Arial" charset="0"/>
              </a:rPr>
              <a:t>, alignment with new information technologies and trends</a:t>
            </a:r>
            <a:r>
              <a:rPr lang="sr-Latn-BA" sz="1200" b="1" dirty="0" smtClean="0">
                <a:solidFill>
                  <a:schemeClr val="accent2"/>
                </a:solidFill>
                <a:latin typeface="Arial" charset="0"/>
              </a:rPr>
              <a:t>, employment indicators.</a:t>
            </a:r>
            <a:endParaRPr lang="en-US" sz="1200" b="1" dirty="0" smtClean="0">
              <a:solidFill>
                <a:schemeClr val="accent2"/>
              </a:solidFill>
              <a:latin typeface="Arial" charset="0"/>
            </a:endParaRPr>
          </a:p>
          <a:p>
            <a:r>
              <a:rPr lang="sr-Latn-BA" sz="1200" b="1" dirty="0" smtClean="0">
                <a:solidFill>
                  <a:schemeClr val="accent2"/>
                </a:solidFill>
                <a:latin typeface="Arial" charset="0"/>
              </a:rPr>
              <a:t>External review </a:t>
            </a:r>
            <a:r>
              <a:rPr lang="sr-Latn-BA" sz="1200" b="1" dirty="0" smtClean="0">
                <a:solidFill>
                  <a:srgbClr val="FFC000"/>
                </a:solidFill>
                <a:latin typeface="Arial" charset="0"/>
              </a:rPr>
              <a:t>(industry</a:t>
            </a:r>
            <a:r>
              <a:rPr lang="en-US" sz="1200" b="1" dirty="0" smtClean="0">
                <a:solidFill>
                  <a:srgbClr val="FFC000"/>
                </a:solidFill>
                <a:latin typeface="Arial" charset="0"/>
              </a:rPr>
              <a:t> opinion and satisfaction</a:t>
            </a:r>
            <a:r>
              <a:rPr lang="sr-Latn-BA" sz="1200" b="1" dirty="0" smtClean="0">
                <a:solidFill>
                  <a:srgbClr val="FFC000"/>
                </a:solidFill>
                <a:latin typeface="Arial" charset="0"/>
              </a:rPr>
              <a:t>)</a:t>
            </a:r>
            <a:r>
              <a:rPr lang="sr-Latn-BA" sz="1200" b="1" dirty="0" smtClean="0">
                <a:solidFill>
                  <a:schemeClr val="accent2"/>
                </a:solidFill>
                <a:latin typeface="Arial" charset="0"/>
              </a:rPr>
              <a:t>: </a:t>
            </a:r>
            <a:r>
              <a:rPr lang="en-US" sz="1200" b="1" dirty="0" smtClean="0">
                <a:solidFill>
                  <a:schemeClr val="accent2"/>
                </a:solidFill>
                <a:latin typeface="Arial" charset="0"/>
              </a:rPr>
              <a:t>alignment with the industry needs</a:t>
            </a:r>
            <a:r>
              <a:rPr lang="sr-Latn-BA" sz="1200" b="1" dirty="0" smtClean="0">
                <a:solidFill>
                  <a:schemeClr val="accent2"/>
                </a:solidFill>
                <a:latin typeface="Arial" charset="0"/>
              </a:rPr>
              <a:t>.</a:t>
            </a:r>
            <a:r>
              <a:rPr lang="en-US" sz="1200" b="1" dirty="0" smtClean="0">
                <a:solidFill>
                  <a:schemeClr val="accent2"/>
                </a:solidFill>
                <a:latin typeface="Arial" charset="0"/>
              </a:rPr>
              <a:t> </a:t>
            </a:r>
            <a:r>
              <a:rPr lang="en-US" sz="1200" b="1" dirty="0" err="1" smtClean="0">
                <a:solidFill>
                  <a:schemeClr val="accent2"/>
                </a:solidFill>
                <a:latin typeface="Arial" charset="0"/>
              </a:rPr>
              <a:t>Acreditation</a:t>
            </a:r>
            <a:r>
              <a:rPr lang="en-US" sz="1200" b="1" dirty="0" smtClean="0">
                <a:solidFill>
                  <a:schemeClr val="accent2"/>
                </a:solidFill>
                <a:latin typeface="Arial" charset="0"/>
              </a:rPr>
              <a:t>.</a:t>
            </a:r>
          </a:p>
          <a:p>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baseline="0" dirty="0" smtClean="0">
                <a:sym typeface="Wingdings"/>
              </a:rPr>
              <a:t> </a:t>
            </a:r>
            <a:r>
              <a:rPr lang="en-US" sz="2000" baseline="0" dirty="0" err="1" smtClean="0">
                <a:sym typeface="Wingdings"/>
              </a:rPr>
              <a:t>Elaborat</a:t>
            </a:r>
            <a:r>
              <a:rPr lang="en-US" sz="2000" baseline="0" dirty="0" smtClean="0">
                <a:sym typeface="Wingdings"/>
              </a:rPr>
              <a:t> – project report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We strengthen </a:t>
            </a:r>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courses</a:t>
            </a:r>
            <a:r>
              <a:rPr lang="en-US" sz="2000" baseline="0" dirty="0" smtClean="0">
                <a:sym typeface="Wingdings"/>
              </a:rPr>
              <a:t> with stronger/less shaded background color</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dirty="0" smtClean="0">
                <a:sym typeface="Wingdings"/>
              </a:rPr>
              <a:t></a:t>
            </a:r>
            <a:r>
              <a:rPr lang="en-US" sz="1200" dirty="0" smtClean="0"/>
              <a:t>Change process didn’t follow completely ‘logical five-step process’</a:t>
            </a:r>
          </a:p>
          <a:p>
            <a:endParaRPr lang="en-US" sz="1200" dirty="0" smtClean="0"/>
          </a:p>
          <a:p>
            <a:pPr>
              <a:spcBef>
                <a:spcPts val="1200"/>
              </a:spcBef>
              <a:buNone/>
            </a:pPr>
            <a:r>
              <a:rPr lang="en-US" sz="1200" baseline="0" dirty="0" smtClean="0"/>
              <a:t>        </a:t>
            </a:r>
            <a:r>
              <a:rPr lang="en-US" sz="1200" dirty="0" smtClean="0"/>
              <a:t>2. the expression of key program aims in a mission statement; </a:t>
            </a:r>
            <a:r>
              <a:rPr lang="en-US" sz="1600" dirty="0" smtClean="0"/>
              <a:t>~</a:t>
            </a:r>
            <a:endParaRPr lang="en-US" sz="1200" dirty="0" smtClean="0"/>
          </a:p>
          <a:p>
            <a:pPr>
              <a:spcBef>
                <a:spcPts val="1200"/>
              </a:spcBef>
              <a:buNone/>
            </a:pPr>
            <a:r>
              <a:rPr lang="en-US" sz="1200" dirty="0" smtClean="0"/>
              <a:t>        3. a prioritization of resources and development strategies;   </a:t>
            </a:r>
            <a:r>
              <a:rPr lang="en-US" sz="1600" dirty="0" smtClean="0"/>
              <a:t>x</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sr-Latn-BA" smtClean="0"/>
          </a:p>
        </p:txBody>
      </p:sp>
      <p:sp>
        <p:nvSpPr>
          <p:cNvPr id="46084" name="Slide Number Placeholder 3"/>
          <p:cNvSpPr>
            <a:spLocks noGrp="1"/>
          </p:cNvSpPr>
          <p:nvPr>
            <p:ph type="sldNum" sz="quarter" idx="5"/>
          </p:nvPr>
        </p:nvSpPr>
        <p:spPr>
          <a:noFill/>
        </p:spPr>
        <p:txBody>
          <a:bodyPr/>
          <a:lstStyle/>
          <a:p>
            <a:fld id="{BE95D21E-3BC9-43F1-8C3D-3D392E2826FD}" type="slidenum">
              <a:rPr lang="en-US" smtClean="0"/>
              <a:pPr/>
              <a:t>34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a:buFont typeface="Arial" pitchFamily="34" charset="0"/>
              <a:buNone/>
            </a:pP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lvl="1">
              <a:spcBef>
                <a:spcPts val="600"/>
              </a:spcBef>
            </a:pPr>
            <a:r>
              <a:rPr lang="en-US" sz="1600" dirty="0" smtClean="0">
                <a:latin typeface="Arial" charset="0"/>
              </a:rPr>
              <a:t>Faculty </a:t>
            </a:r>
            <a:r>
              <a:rPr lang="en-US" sz="1600" i="1" dirty="0" smtClean="0">
                <a:solidFill>
                  <a:srgbClr val="C00000"/>
                </a:solidFill>
                <a:latin typeface="Arial" charset="0"/>
              </a:rPr>
              <a:t>Commission for  education</a:t>
            </a:r>
            <a:r>
              <a:rPr lang="en-US" sz="1600" dirty="0" smtClean="0">
                <a:latin typeface="Arial" charset="0"/>
              </a:rPr>
              <a:t> due:</a:t>
            </a:r>
          </a:p>
          <a:p>
            <a:pPr lvl="1">
              <a:spcBef>
                <a:spcPts val="600"/>
              </a:spcBef>
            </a:pPr>
            <a:r>
              <a:rPr lang="sr-Cyrl-BA" dirty="0" smtClean="0"/>
              <a:t>разматра питања из области квалитета и унапређења наставе на </a:t>
            </a:r>
            <a:r>
              <a:rPr lang="sr-Latn-CS" dirty="0" smtClean="0"/>
              <a:t>I </a:t>
            </a:r>
            <a:r>
              <a:rPr lang="sr-Cyrl-BA" dirty="0" smtClean="0"/>
              <a:t>и </a:t>
            </a:r>
            <a:r>
              <a:rPr lang="sr-Latn-CS" dirty="0" smtClean="0"/>
              <a:t>II </a:t>
            </a:r>
            <a:r>
              <a:rPr lang="sr-Cyrl-BA" dirty="0" smtClean="0"/>
              <a:t>циклусу студија</a:t>
            </a:r>
            <a:r>
              <a:rPr lang="sr-Cyrl-BA" u="sng" dirty="0" smtClean="0"/>
              <a:t>, </a:t>
            </a:r>
            <a:endParaRPr lang="en-US" u="sng" dirty="0" smtClean="0"/>
          </a:p>
          <a:p>
            <a:r>
              <a:rPr lang="en-US" dirty="0" smtClean="0"/>
              <a:t>          </a:t>
            </a:r>
            <a:r>
              <a:rPr lang="sr-Cyrl-BA" dirty="0" smtClean="0"/>
              <a:t>разматра приједлоге за промјену наставног плана и програма на </a:t>
            </a:r>
            <a:r>
              <a:rPr lang="sr-Latn-CS" dirty="0" smtClean="0"/>
              <a:t>I </a:t>
            </a:r>
            <a:r>
              <a:rPr lang="sr-Cyrl-BA" dirty="0" smtClean="0"/>
              <a:t>и </a:t>
            </a:r>
            <a:r>
              <a:rPr lang="sr-Latn-CS" dirty="0" smtClean="0"/>
              <a:t>II </a:t>
            </a:r>
            <a:r>
              <a:rPr lang="sr-Cyrl-BA" dirty="0" smtClean="0"/>
              <a:t>циклусу студија,</a:t>
            </a:r>
            <a:endParaRPr lang="en-US" dirty="0" smtClean="0"/>
          </a:p>
          <a:p>
            <a:endParaRPr lang="en-US" dirty="0" smtClean="0">
              <a:solidFill>
                <a:srgbClr val="FFC000"/>
              </a:solidFill>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600" dirty="0" smtClean="0"/>
              <a:t>(Often) New Faculty management stuff initiative</a:t>
            </a:r>
            <a:r>
              <a:rPr lang="en-US" sz="1600" dirty="0" smtClean="0">
                <a:solidFill>
                  <a:srgbClr val="FFC000"/>
                </a:solidFill>
              </a:rPr>
              <a:t> (just to do something  important  </a:t>
            </a:r>
            <a:r>
              <a:rPr lang="en-US" sz="1600" dirty="0" smtClean="0">
                <a:solidFill>
                  <a:srgbClr val="FFC000"/>
                </a:solidFill>
                <a:sym typeface="Wingdings" pitchFamily="2" charset="2"/>
              </a:rPr>
              <a:t> </a:t>
            </a:r>
            <a:r>
              <a:rPr lang="en-US" sz="1600" dirty="0" smtClean="0">
                <a:solidFill>
                  <a:srgbClr val="FFC000"/>
                </a:solidFill>
              </a:rPr>
              <a:t>)</a:t>
            </a:r>
          </a:p>
          <a:p>
            <a:endParaRPr lang="en-US" dirty="0" smtClean="0">
              <a:solidFill>
                <a:srgbClr val="FFC000"/>
              </a:solidFill>
            </a:endParaRPr>
          </a:p>
          <a:p>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lvl="1">
              <a:spcBef>
                <a:spcPts val="600"/>
              </a:spcBef>
            </a:pPr>
            <a:r>
              <a:rPr lang="en-US" sz="1600" dirty="0" smtClean="0">
                <a:latin typeface="Arial" charset="0"/>
              </a:rPr>
              <a:t>Faculty </a:t>
            </a:r>
            <a:r>
              <a:rPr lang="en-US" sz="1600" i="1" dirty="0" smtClean="0">
                <a:solidFill>
                  <a:srgbClr val="C00000"/>
                </a:solidFill>
                <a:latin typeface="Arial" charset="0"/>
              </a:rPr>
              <a:t>Commission for  education</a:t>
            </a:r>
            <a:r>
              <a:rPr lang="en-US" sz="1600" dirty="0" smtClean="0">
                <a:latin typeface="Arial" charset="0"/>
              </a:rPr>
              <a:t> due:</a:t>
            </a:r>
          </a:p>
          <a:p>
            <a:pPr lvl="1">
              <a:spcBef>
                <a:spcPts val="600"/>
              </a:spcBef>
            </a:pPr>
            <a:r>
              <a:rPr lang="sr-Cyrl-BA" dirty="0" smtClean="0"/>
              <a:t>разматра питања из области квалитета и унапређења наставе на </a:t>
            </a:r>
            <a:r>
              <a:rPr lang="sr-Latn-CS" dirty="0" smtClean="0"/>
              <a:t>I </a:t>
            </a:r>
            <a:r>
              <a:rPr lang="sr-Cyrl-BA" dirty="0" smtClean="0"/>
              <a:t>и </a:t>
            </a:r>
            <a:r>
              <a:rPr lang="sr-Latn-CS" dirty="0" smtClean="0"/>
              <a:t>II </a:t>
            </a:r>
            <a:r>
              <a:rPr lang="sr-Cyrl-BA" dirty="0" smtClean="0"/>
              <a:t>циклусу студија</a:t>
            </a:r>
            <a:r>
              <a:rPr lang="sr-Cyrl-BA" u="sng" dirty="0" smtClean="0"/>
              <a:t>, </a:t>
            </a:r>
            <a:endParaRPr lang="en-US" u="sng" dirty="0" smtClean="0"/>
          </a:p>
          <a:p>
            <a:r>
              <a:rPr lang="en-US" dirty="0" smtClean="0"/>
              <a:t>          </a:t>
            </a:r>
            <a:r>
              <a:rPr lang="sr-Cyrl-BA" dirty="0" smtClean="0"/>
              <a:t>разматра приједлоге за промјену наставног плана и програма на </a:t>
            </a:r>
            <a:r>
              <a:rPr lang="sr-Latn-CS" dirty="0" smtClean="0"/>
              <a:t>I </a:t>
            </a:r>
            <a:r>
              <a:rPr lang="sr-Cyrl-BA" dirty="0" smtClean="0"/>
              <a:t>и </a:t>
            </a:r>
            <a:r>
              <a:rPr lang="sr-Latn-CS" dirty="0" smtClean="0"/>
              <a:t>II </a:t>
            </a:r>
            <a:r>
              <a:rPr lang="sr-Cyrl-BA" dirty="0" smtClean="0"/>
              <a:t>циклусу студија,</a:t>
            </a:r>
            <a:endParaRPr lang="en-US" dirty="0" smtClean="0"/>
          </a:p>
          <a:p>
            <a:endParaRPr lang="en-US" dirty="0" smtClean="0">
              <a:solidFill>
                <a:srgbClr val="FFC000"/>
              </a:solidFill>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600" dirty="0" smtClean="0"/>
              <a:t>(Often) New Faculty management stuff initiative</a:t>
            </a:r>
            <a:r>
              <a:rPr lang="en-US" sz="1600" dirty="0" smtClean="0">
                <a:solidFill>
                  <a:srgbClr val="FFC000"/>
                </a:solidFill>
              </a:rPr>
              <a:t> (just to do something  important  </a:t>
            </a:r>
            <a:r>
              <a:rPr lang="en-US" sz="1600" dirty="0" smtClean="0">
                <a:solidFill>
                  <a:srgbClr val="FFC000"/>
                </a:solidFill>
                <a:sym typeface="Wingdings" pitchFamily="2" charset="2"/>
              </a:rPr>
              <a:t> </a:t>
            </a:r>
            <a:r>
              <a:rPr lang="en-US" sz="1600" dirty="0" smtClean="0">
                <a:solidFill>
                  <a:srgbClr val="FFC000"/>
                </a:solidFill>
              </a:rPr>
              <a:t>)</a:t>
            </a:r>
          </a:p>
          <a:p>
            <a:endParaRPr lang="en-US" dirty="0" smtClean="0">
              <a:solidFill>
                <a:srgbClr val="FFC000"/>
              </a:solidFill>
            </a:endParaRPr>
          </a:p>
          <a:p>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a:buFont typeface="Arial" pitchFamily="34" charset="0"/>
              <a:buChar char="•"/>
            </a:pPr>
            <a:r>
              <a:rPr lang="en-US" sz="1200" dirty="0" smtClean="0"/>
              <a:t> </a:t>
            </a:r>
            <a:r>
              <a:rPr lang="en-US" sz="1200" b="1" dirty="0" smtClean="0">
                <a:solidFill>
                  <a:srgbClr val="C00000"/>
                </a:solidFill>
              </a:rPr>
              <a:t>Computing technology and Automatics</a:t>
            </a:r>
            <a:r>
              <a:rPr lang="en-US" sz="1200" dirty="0" smtClean="0"/>
              <a:t> </a:t>
            </a:r>
            <a:r>
              <a:rPr lang="en-US" sz="1200" smtClean="0"/>
              <a:t>specialization</a:t>
            </a:r>
            <a:r>
              <a:rPr lang="en-US" sz="1200" baseline="0" smtClean="0"/>
              <a:t> </a:t>
            </a:r>
            <a:r>
              <a:rPr lang="en-US" sz="1200" smtClean="0">
                <a:solidFill>
                  <a:srgbClr val="C00000"/>
                </a:solidFill>
              </a:rPr>
              <a:t>had </a:t>
            </a:r>
            <a:r>
              <a:rPr lang="en-US" sz="1200" dirty="0" smtClean="0">
                <a:solidFill>
                  <a:srgbClr val="C00000"/>
                </a:solidFill>
              </a:rPr>
              <a:t>majority of courses in the field of Electrical Engineering, with a number of fundamental courses in the field of computing. Only</a:t>
            </a:r>
            <a:r>
              <a:rPr lang="en-US" sz="1200" baseline="0" dirty="0" smtClean="0">
                <a:solidFill>
                  <a:srgbClr val="C00000"/>
                </a:solidFill>
              </a:rPr>
              <a:t> s</a:t>
            </a:r>
            <a:r>
              <a:rPr lang="en-US" sz="1200" dirty="0" smtClean="0">
                <a:solidFill>
                  <a:srgbClr val="C00000"/>
                </a:solidFill>
              </a:rPr>
              <a:t>mall changes to the</a:t>
            </a:r>
            <a:r>
              <a:rPr lang="en-US" sz="1200" baseline="0" dirty="0" smtClean="0">
                <a:solidFill>
                  <a:srgbClr val="C00000"/>
                </a:solidFill>
              </a:rPr>
              <a:t> study program has been undertaken in order to follow development in computing technology, but the study program remained basically electrical engineering study program. </a:t>
            </a:r>
          </a:p>
          <a:p>
            <a:pPr>
              <a:buFont typeface="Arial" pitchFamily="34" charset="0"/>
              <a:buChar char="•"/>
            </a:pPr>
            <a:r>
              <a:rPr lang="en-US" sz="1200" dirty="0" smtClean="0">
                <a:solidFill>
                  <a:srgbClr val="C00000"/>
                </a:solidFill>
              </a:rPr>
              <a:t> </a:t>
            </a:r>
            <a:r>
              <a:rPr lang="en-US" sz="1200" b="1" dirty="0" smtClean="0">
                <a:solidFill>
                  <a:srgbClr val="C00000"/>
                </a:solidFill>
              </a:rPr>
              <a:t>Information technology</a:t>
            </a:r>
            <a:r>
              <a:rPr lang="en-US" sz="1200" dirty="0" smtClean="0"/>
              <a:t> and </a:t>
            </a:r>
            <a:r>
              <a:rPr lang="en-US" sz="1200" b="1" dirty="0" smtClean="0">
                <a:solidFill>
                  <a:srgbClr val="C00000"/>
                </a:solidFill>
              </a:rPr>
              <a:t>Computer  engineering</a:t>
            </a:r>
            <a:r>
              <a:rPr lang="en-US" sz="1200" dirty="0" smtClean="0"/>
              <a:t> study programs were established</a:t>
            </a:r>
            <a:r>
              <a:rPr lang="en-US" sz="1200" baseline="0" dirty="0" smtClean="0">
                <a:solidFill>
                  <a:srgbClr val="C00000"/>
                </a:solidFill>
              </a:rPr>
              <a:t> 2003/4, relaying on IEEE/ACM Computing Curricula 2001 recommendations and with adopting the curricula to the needs of our &lt;</a:t>
            </a:r>
            <a:r>
              <a:rPr lang="en-US" sz="1200" baseline="0" dirty="0" err="1" smtClean="0">
                <a:solidFill>
                  <a:srgbClr val="FFFF00"/>
                </a:solidFill>
              </a:rPr>
              <a:t>okruzenje</a:t>
            </a:r>
            <a:r>
              <a:rPr lang="en-US" sz="1200" baseline="0" dirty="0" smtClean="0">
                <a:solidFill>
                  <a:srgbClr val="FFFF00"/>
                </a:solidFill>
              </a:rPr>
              <a:t>&gt;  (</a:t>
            </a:r>
            <a:r>
              <a:rPr lang="en-US" sz="1200" baseline="0" dirty="0" smtClean="0">
                <a:solidFill>
                  <a:srgbClr val="C00000"/>
                </a:solidFill>
              </a:rPr>
              <a:t>companies, governmental and other institutions etc).</a:t>
            </a:r>
          </a:p>
          <a:p>
            <a:pPr>
              <a:buFont typeface="Arial" pitchFamily="34" charset="0"/>
              <a:buChar char="•"/>
            </a:pPr>
            <a:r>
              <a:rPr lang="en-US" sz="1200" baseline="0" dirty="0" smtClean="0">
                <a:solidFill>
                  <a:srgbClr val="C00000"/>
                </a:solidFill>
              </a:rPr>
              <a:t> C</a:t>
            </a:r>
            <a:r>
              <a:rPr lang="en-US" sz="1200" dirty="0" smtClean="0"/>
              <a:t>ost cutting, sounds</a:t>
            </a:r>
            <a:r>
              <a:rPr lang="en-US" sz="1200" baseline="0" dirty="0" smtClean="0"/>
              <a:t> </a:t>
            </a:r>
            <a:r>
              <a:rPr lang="en-US" sz="1200" baseline="0" dirty="0" err="1" smtClean="0"/>
              <a:t>poznato</a:t>
            </a:r>
            <a:endParaRPr lang="en-US" sz="1200" baseline="0" dirty="0" smtClean="0"/>
          </a:p>
          <a:p>
            <a:pPr>
              <a:buFont typeface="Arial" pitchFamily="34" charset="0"/>
              <a:buChar char="•"/>
            </a:pPr>
            <a:endParaRPr lang="en-US" sz="1200" dirty="0" smtClean="0"/>
          </a:p>
          <a:p>
            <a:pPr>
              <a:buFont typeface="Arial" pitchFamily="34" charset="0"/>
              <a:buChar char="•"/>
            </a:pPr>
            <a:endParaRPr lang="en-US" sz="1200"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marL="0" marR="0" lvl="1"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sz="1600" dirty="0" smtClean="0"/>
              <a:t>University/Faculty strength and capabilities etc. (what is quality</a:t>
            </a:r>
            <a:r>
              <a:rPr lang="en-US" sz="1600" baseline="0" dirty="0" smtClean="0"/>
              <a:t> of the </a:t>
            </a:r>
            <a:r>
              <a:rPr lang="en-US" sz="1600" dirty="0" smtClean="0"/>
              <a:t>input (freshmen quality), …)</a:t>
            </a:r>
          </a:p>
          <a:p>
            <a:pPr>
              <a:buFont typeface="Arial" pitchFamily="34" charset="0"/>
              <a:buChar char="•"/>
            </a:pPr>
            <a:endParaRPr lang="en-US" sz="1200"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z="2000" smtClean="0">
                <a:sym typeface="Wingdings"/>
              </a:rPr>
              <a:t></a:t>
            </a:r>
            <a:endParaRPr lang="sr-Latn-BA" dirty="0" smtClean="0"/>
          </a:p>
        </p:txBody>
      </p:sp>
      <p:sp>
        <p:nvSpPr>
          <p:cNvPr id="48132" name="Slide Number Placeholder 3"/>
          <p:cNvSpPr>
            <a:spLocks noGrp="1"/>
          </p:cNvSpPr>
          <p:nvPr>
            <p:ph type="sldNum" sz="quarter" idx="5"/>
          </p:nvPr>
        </p:nvSpPr>
        <p:spPr>
          <a:noFill/>
        </p:spPr>
        <p:txBody>
          <a:bodyPr/>
          <a:lstStyle/>
          <a:p>
            <a:fld id="{A95F75DE-E034-4FDB-A59C-7BE138E3A32E}"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r-Latn-BA"/>
          </a:p>
        </p:txBody>
      </p:sp>
      <p:sp>
        <p:nvSpPr>
          <p:cNvPr id="4" name="Rectangle 6"/>
          <p:cNvSpPr>
            <a:spLocks noGrp="1" noChangeArrowheads="1"/>
          </p:cNvSpPr>
          <p:nvPr>
            <p:ph type="sldNum" sz="quarter" idx="10"/>
          </p:nvPr>
        </p:nvSpPr>
        <p:spPr>
          <a:ln/>
        </p:spPr>
        <p:txBody>
          <a:bodyPr/>
          <a:lstStyle>
            <a:lvl1pPr>
              <a:defRPr/>
            </a:lvl1pPr>
          </a:lstStyle>
          <a:p>
            <a:pPr>
              <a:defRPr/>
            </a:pPr>
            <a:fld id="{B935A6EE-9264-4CC1-AC61-6FC5FE5933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9388" y="274638"/>
            <a:ext cx="6840537" cy="439718"/>
          </a:xfrm>
        </p:spPr>
        <p:txBody>
          <a:bodyPr/>
          <a:lstStyle/>
          <a:p>
            <a:r>
              <a:rPr lang="en-US" dirty="0" smtClean="0"/>
              <a:t>Click to edit Master title style</a:t>
            </a:r>
            <a:endParaRPr lang="sr-Latn-BA"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Rectangle 6"/>
          <p:cNvSpPr>
            <a:spLocks noGrp="1" noChangeArrowheads="1"/>
          </p:cNvSpPr>
          <p:nvPr>
            <p:ph type="sldNum" sz="quarter" idx="10"/>
          </p:nvPr>
        </p:nvSpPr>
        <p:spPr>
          <a:ln/>
        </p:spPr>
        <p:txBody>
          <a:bodyPr/>
          <a:lstStyle>
            <a:lvl1pPr>
              <a:defRPr/>
            </a:lvl1pPr>
          </a:lstStyle>
          <a:p>
            <a:pPr>
              <a:defRPr/>
            </a:pPr>
            <a:fld id="{680A7B06-D1A3-4CF3-8A7E-8742F616502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2088" y="274638"/>
            <a:ext cx="2144712" cy="5376862"/>
          </a:xfrm>
        </p:spPr>
        <p:txBody>
          <a:bodyPr vert="eaVert"/>
          <a:lstStyle/>
          <a:p>
            <a:r>
              <a:rPr lang="en-US" smtClean="0"/>
              <a:t>Click to edit Master title style</a:t>
            </a:r>
            <a:endParaRPr lang="sr-Latn-BA"/>
          </a:p>
        </p:txBody>
      </p:sp>
      <p:sp>
        <p:nvSpPr>
          <p:cNvPr id="3" name="Vertical Text Placeholder 2"/>
          <p:cNvSpPr>
            <a:spLocks noGrp="1"/>
          </p:cNvSpPr>
          <p:nvPr>
            <p:ph type="body" orient="vert" idx="1"/>
          </p:nvPr>
        </p:nvSpPr>
        <p:spPr>
          <a:xfrm>
            <a:off x="107950" y="274638"/>
            <a:ext cx="6281738" cy="537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Rectangle 6"/>
          <p:cNvSpPr>
            <a:spLocks noGrp="1" noChangeArrowheads="1"/>
          </p:cNvSpPr>
          <p:nvPr>
            <p:ph type="sldNum" sz="quarter" idx="10"/>
          </p:nvPr>
        </p:nvSpPr>
        <p:spPr>
          <a:ln/>
        </p:spPr>
        <p:txBody>
          <a:bodyPr/>
          <a:lstStyle>
            <a:lvl1pPr>
              <a:defRPr/>
            </a:lvl1pPr>
          </a:lstStyle>
          <a:p>
            <a:pPr>
              <a:defRPr/>
            </a:pPr>
            <a:fld id="{4846F429-B602-4F5C-80F9-B64F6CA2FE6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dirty="0"/>
              <a:t>Click to edit Master title style</a:t>
            </a:r>
          </a:p>
        </p:txBody>
      </p:sp>
      <p:sp>
        <p:nvSpPr>
          <p:cNvPr id="563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4" name="Rectangle 3"/>
          <p:cNvSpPr>
            <a:spLocks noGrp="1" noChangeArrowheads="1"/>
          </p:cNvSpPr>
          <p:nvPr>
            <p:ph type="dt" sz="half" idx="10"/>
          </p:nvPr>
        </p:nvSpPr>
        <p:spPr/>
        <p:txBody>
          <a:bodyPr/>
          <a:lstStyle>
            <a:lvl1pPr>
              <a:defRPr sz="1000">
                <a:latin typeface="Arial" charset="0"/>
              </a:defRPr>
            </a:lvl1pPr>
          </a:lstStyle>
          <a:p>
            <a:pPr>
              <a:defRPr/>
            </a:pPr>
            <a:r>
              <a:rPr lang="en-US"/>
              <a:t>24.09.2010</a:t>
            </a:r>
            <a:endParaRPr lang="en-US" altLang="en-US"/>
          </a:p>
        </p:txBody>
      </p:sp>
      <p:sp>
        <p:nvSpPr>
          <p:cNvPr id="5" name="Rectangle 4"/>
          <p:cNvSpPr>
            <a:spLocks noGrp="1" noChangeArrowheads="1"/>
          </p:cNvSpPr>
          <p:nvPr>
            <p:ph type="ftr" sz="quarter" idx="11"/>
          </p:nvPr>
        </p:nvSpPr>
        <p:spPr/>
        <p:txBody>
          <a:bodyPr/>
          <a:lstStyle>
            <a:lvl1pPr algn="ctr">
              <a:defRPr sz="1000">
                <a:latin typeface="Arial" charset="0"/>
              </a:defRPr>
            </a:lvl1pPr>
          </a:lstStyle>
          <a:p>
            <a:pPr>
              <a:defRPr/>
            </a:pPr>
            <a:r>
              <a:rPr lang="en-US" altLang="en-US"/>
              <a:t>Brdjanin et al. ADBdesign: An approach to automated initial conceptual database design based on business activity diagrams</a:t>
            </a:r>
          </a:p>
        </p:txBody>
      </p:sp>
      <p:sp>
        <p:nvSpPr>
          <p:cNvPr id="6" name="Rectangle 5"/>
          <p:cNvSpPr>
            <a:spLocks noGrp="1" noChangeArrowheads="1"/>
          </p:cNvSpPr>
          <p:nvPr>
            <p:ph type="sldNum" sz="quarter" idx="12"/>
          </p:nvPr>
        </p:nvSpPr>
        <p:spPr/>
        <p:txBody>
          <a:bodyPr/>
          <a:lstStyle>
            <a:lvl1pPr>
              <a:defRPr/>
            </a:lvl1pPr>
          </a:lstStyle>
          <a:p>
            <a:pPr>
              <a:defRPr/>
            </a:pPr>
            <a:fld id="{15F199C7-A76A-451A-969D-E3637D5EFFD7}"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Rectangle 6"/>
          <p:cNvSpPr>
            <a:spLocks noGrp="1" noChangeArrowheads="1"/>
          </p:cNvSpPr>
          <p:nvPr>
            <p:ph type="sldNum" sz="quarter" idx="10"/>
          </p:nvPr>
        </p:nvSpPr>
        <p:spPr>
          <a:ln/>
        </p:spPr>
        <p:txBody>
          <a:bodyPr/>
          <a:lstStyle>
            <a:lvl1pPr>
              <a:defRPr/>
            </a:lvl1pPr>
          </a:lstStyle>
          <a:p>
            <a:pPr>
              <a:defRPr/>
            </a:pPr>
            <a:fld id="{E147CB4B-27B9-4E10-B371-F056DF4073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900EC82-EEED-458E-AC5C-D25D47CB0B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Content Placeholder 2"/>
          <p:cNvSpPr>
            <a:spLocks noGrp="1"/>
          </p:cNvSpPr>
          <p:nvPr>
            <p:ph sz="half" idx="1"/>
          </p:nvPr>
        </p:nvSpPr>
        <p:spPr>
          <a:xfrm>
            <a:off x="107950" y="11255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Content Placeholder 3"/>
          <p:cNvSpPr>
            <a:spLocks noGrp="1"/>
          </p:cNvSpPr>
          <p:nvPr>
            <p:ph sz="half" idx="2"/>
          </p:nvPr>
        </p:nvSpPr>
        <p:spPr>
          <a:xfrm>
            <a:off x="4298950" y="11255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5" name="Rectangle 6"/>
          <p:cNvSpPr>
            <a:spLocks noGrp="1" noChangeArrowheads="1"/>
          </p:cNvSpPr>
          <p:nvPr>
            <p:ph type="sldNum" sz="quarter" idx="10"/>
          </p:nvPr>
        </p:nvSpPr>
        <p:spPr>
          <a:ln/>
        </p:spPr>
        <p:txBody>
          <a:bodyPr/>
          <a:lstStyle>
            <a:lvl1pPr>
              <a:defRPr/>
            </a:lvl1pPr>
          </a:lstStyle>
          <a:p>
            <a:pPr>
              <a:defRPr/>
            </a:pPr>
            <a:fld id="{43D2A876-BF69-448A-BE5E-3CF9CBDCDB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r-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7" name="Rectangle 6"/>
          <p:cNvSpPr>
            <a:spLocks noGrp="1" noChangeArrowheads="1"/>
          </p:cNvSpPr>
          <p:nvPr>
            <p:ph type="sldNum" sz="quarter" idx="10"/>
          </p:nvPr>
        </p:nvSpPr>
        <p:spPr>
          <a:ln/>
        </p:spPr>
        <p:txBody>
          <a:bodyPr/>
          <a:lstStyle>
            <a:lvl1pPr>
              <a:defRPr/>
            </a:lvl1pPr>
          </a:lstStyle>
          <a:p>
            <a:pPr>
              <a:defRPr/>
            </a:pPr>
            <a:fld id="{25CCFA71-484C-4787-A5DC-9A40A1AE62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Rectangle 6"/>
          <p:cNvSpPr>
            <a:spLocks noGrp="1" noChangeArrowheads="1"/>
          </p:cNvSpPr>
          <p:nvPr>
            <p:ph type="sldNum" sz="quarter" idx="10"/>
          </p:nvPr>
        </p:nvSpPr>
        <p:spPr>
          <a:ln/>
        </p:spPr>
        <p:txBody>
          <a:bodyPr/>
          <a:lstStyle>
            <a:lvl1pPr>
              <a:defRPr/>
            </a:lvl1pPr>
          </a:lstStyle>
          <a:p>
            <a:pPr>
              <a:defRPr/>
            </a:pPr>
            <a:fld id="{358913B1-8565-40F2-AAC3-0F04843652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B3CC50B-4524-44AE-AA8F-520F2CD6436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1CCE7EA-3F36-4C9B-BAB0-1418AF38E88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B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2956617-4140-4056-A807-2CFCBACFE4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8100" y="274638"/>
            <a:ext cx="6981825" cy="6334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a:t>
            </a:r>
          </a:p>
        </p:txBody>
      </p:sp>
      <p:sp>
        <p:nvSpPr>
          <p:cNvPr id="5123" name="Rectangle 3"/>
          <p:cNvSpPr>
            <a:spLocks noGrp="1" noChangeArrowheads="1"/>
          </p:cNvSpPr>
          <p:nvPr>
            <p:ph type="body" idx="1"/>
          </p:nvPr>
        </p:nvSpPr>
        <p:spPr bwMode="auto">
          <a:xfrm>
            <a:off x="107950" y="11255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2230" name="Rectangle 6"/>
          <p:cNvSpPr>
            <a:spLocks noGrp="1" noChangeArrowheads="1"/>
          </p:cNvSpPr>
          <p:nvPr>
            <p:ph type="sldNum" sz="quarter" idx="4"/>
          </p:nvPr>
        </p:nvSpPr>
        <p:spPr bwMode="auto">
          <a:xfrm>
            <a:off x="6659563" y="6524625"/>
            <a:ext cx="2484437"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01CE9D89-C69A-48D0-9FB6-F93B60E0CF85}" type="slidenum">
              <a:rPr lang="en-US"/>
              <a:pPr>
                <a:defRPr/>
              </a:pPr>
              <a:t>‹#›</a:t>
            </a:fld>
            <a:endParaRPr lang="en-US" dirty="0"/>
          </a:p>
        </p:txBody>
      </p:sp>
      <p:sp>
        <p:nvSpPr>
          <p:cNvPr id="55337" name="Line 41"/>
          <p:cNvSpPr>
            <a:spLocks noChangeShapeType="1"/>
          </p:cNvSpPr>
          <p:nvPr/>
        </p:nvSpPr>
        <p:spPr bwMode="auto">
          <a:xfrm flipV="1">
            <a:off x="180975" y="950913"/>
            <a:ext cx="8888413" cy="0"/>
          </a:xfrm>
          <a:prstGeom prst="line">
            <a:avLst/>
          </a:prstGeom>
          <a:noFill/>
          <a:ln w="9525">
            <a:solidFill>
              <a:schemeClr val="tx1"/>
            </a:solidFill>
            <a:round/>
            <a:headEnd/>
            <a:tailEnd/>
          </a:ln>
          <a:effectLst/>
        </p:spPr>
        <p:txBody>
          <a:bodyPr/>
          <a:lstStyle/>
          <a:p>
            <a:pPr>
              <a:defRPr/>
            </a:pPr>
            <a:endParaRPr lang="sr-Latn-BA" dirty="0"/>
          </a:p>
        </p:txBody>
      </p:sp>
      <p:sp>
        <p:nvSpPr>
          <p:cNvPr id="55370" name="Line 74"/>
          <p:cNvSpPr>
            <a:spLocks noChangeShapeType="1"/>
          </p:cNvSpPr>
          <p:nvPr/>
        </p:nvSpPr>
        <p:spPr bwMode="auto">
          <a:xfrm>
            <a:off x="180975" y="6524625"/>
            <a:ext cx="8888413" cy="0"/>
          </a:xfrm>
          <a:prstGeom prst="line">
            <a:avLst/>
          </a:prstGeom>
          <a:noFill/>
          <a:ln w="9525">
            <a:solidFill>
              <a:schemeClr val="tx1"/>
            </a:solidFill>
            <a:round/>
            <a:headEnd/>
            <a:tailEnd/>
          </a:ln>
          <a:effectLst/>
        </p:spPr>
        <p:txBody>
          <a:bodyPr/>
          <a:lstStyle/>
          <a:p>
            <a:pPr>
              <a:defRPr/>
            </a:pPr>
            <a:endParaRPr lang="sr-Latn-BA"/>
          </a:p>
        </p:txBody>
      </p:sp>
      <p:sp>
        <p:nvSpPr>
          <p:cNvPr id="55371" name="Text Box 75"/>
          <p:cNvSpPr txBox="1">
            <a:spLocks noChangeArrowheads="1"/>
          </p:cNvSpPr>
          <p:nvPr/>
        </p:nvSpPr>
        <p:spPr bwMode="auto">
          <a:xfrm>
            <a:off x="87313" y="6584950"/>
            <a:ext cx="6556389" cy="230832"/>
          </a:xfrm>
          <a:prstGeom prst="rect">
            <a:avLst/>
          </a:prstGeom>
          <a:noFill/>
          <a:ln w="9525">
            <a:noFill/>
            <a:miter lim="800000"/>
            <a:headEnd/>
            <a:tailEnd/>
          </a:ln>
          <a:effectLst/>
        </p:spPr>
        <p:txBody>
          <a:bodyPr wrap="square">
            <a:spAutoFit/>
          </a:bodyPr>
          <a:lstStyle/>
          <a:p>
            <a:pPr algn="l" eaLnBrk="1" hangingPunct="1"/>
            <a:r>
              <a:rPr lang="en-US" sz="900" i="1" dirty="0" smtClean="0"/>
              <a:t>S. Maric</a:t>
            </a:r>
            <a:r>
              <a:rPr lang="en-US" sz="900" i="1" dirty="0"/>
              <a:t>: </a:t>
            </a:r>
            <a:r>
              <a:rPr lang="en-US" sz="900" i="1" dirty="0" smtClean="0"/>
              <a:t>New computing curricula et FEE </a:t>
            </a:r>
            <a:r>
              <a:rPr lang="en-US" sz="900" i="1" dirty="0" err="1" smtClean="0"/>
              <a:t>Banja</a:t>
            </a:r>
            <a:r>
              <a:rPr lang="en-US" sz="900" i="1" dirty="0" smtClean="0"/>
              <a:t> Luka</a:t>
            </a:r>
            <a:endParaRPr lang="en-US" sz="900" b="1" i="1" dirty="0">
              <a:latin typeface="+mn-lt"/>
            </a:endParaRPr>
          </a:p>
        </p:txBody>
      </p:sp>
      <p:sp>
        <p:nvSpPr>
          <p:cNvPr id="79874" name="AutoShape 2" descr="http://t2.gstatic.com/images?q=tbn:ANd9GcTB_ABRR_HjouNW8tP3Ej6vVilPA_NMmx2duCQ-yQbnatpG8XrpjA"/>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9876" name="AutoShape 4" descr="http://t2.gstatic.com/images?q=tbn:ANd9GcTB_ABRR_HjouNW8tP3Ej6vVilPA_NMmx2duCQ-yQbnatpG8XrpjA"/>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98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9881" name="Rectangle 9"/>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13" cstate="print"/>
          <a:srcRect t="11396" b="11396"/>
          <a:stretch>
            <a:fillRect/>
          </a:stretch>
        </p:blipFill>
        <p:spPr bwMode="auto">
          <a:xfrm>
            <a:off x="7689367" y="-31387"/>
            <a:ext cx="1448729" cy="9711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3"/>
          <p:cNvSpPr>
            <a:spLocks noGrp="1" noChangeArrowheads="1"/>
          </p:cNvSpPr>
          <p:nvPr>
            <p:ph type="title"/>
          </p:nvPr>
        </p:nvSpPr>
        <p:spPr bwMode="auto">
          <a:xfrm>
            <a:off x="179388" y="122238"/>
            <a:ext cx="6840537" cy="7350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Master title style</a:t>
            </a:r>
          </a:p>
        </p:txBody>
      </p:sp>
      <p:sp>
        <p:nvSpPr>
          <p:cNvPr id="6147" name="Rectangle 4"/>
          <p:cNvSpPr>
            <a:spLocks noGrp="1" noChangeArrowheads="1"/>
          </p:cNvSpPr>
          <p:nvPr>
            <p:ph type="body" idx="1"/>
          </p:nvPr>
        </p:nvSpPr>
        <p:spPr bwMode="auto">
          <a:xfrm>
            <a:off x="179388" y="1143000"/>
            <a:ext cx="8785225" cy="52149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3" name="Rectangle 5"/>
          <p:cNvSpPr>
            <a:spLocks noGrp="1" noChangeArrowheads="1"/>
          </p:cNvSpPr>
          <p:nvPr>
            <p:ph type="dt" sz="half" idx="2"/>
          </p:nvPr>
        </p:nvSpPr>
        <p:spPr bwMode="auto">
          <a:xfrm>
            <a:off x="457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r>
              <a:rPr lang="en-US"/>
              <a:t>24.09.2010</a:t>
            </a:r>
            <a:endParaRPr lang="en-US" altLang="en-US"/>
          </a:p>
        </p:txBody>
      </p:sp>
      <p:sp>
        <p:nvSpPr>
          <p:cNvPr id="44" name="Rectangle 6"/>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r>
              <a:rPr lang="en-US" altLang="en-US"/>
              <a:t>Brdjanin et al. ADBdesign: An approach to automated initial conceptual database design based on business activity diagrams</a:t>
            </a:r>
          </a:p>
        </p:txBody>
      </p:sp>
      <p:sp>
        <p:nvSpPr>
          <p:cNvPr id="45" name="Rectangle 7"/>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FC779073-9830-4D0D-B256-9C88B0757FC6}" type="slidenum">
              <a:rPr lang="en-US" altLang="en-US"/>
              <a:pPr>
                <a:defRPr/>
              </a:pPr>
              <a:t>‹#›</a:t>
            </a:fld>
            <a:endParaRPr lang="en-US" altLang="en-US"/>
          </a:p>
        </p:txBody>
      </p:sp>
      <p:pic>
        <p:nvPicPr>
          <p:cNvPr id="6151" name="Picture 20" descr="Opatija.png"/>
          <p:cNvPicPr>
            <a:picLocks noChangeAspect="1"/>
          </p:cNvPicPr>
          <p:nvPr/>
        </p:nvPicPr>
        <p:blipFill>
          <a:blip r:embed="rId3" cstate="print"/>
          <a:srcRect/>
          <a:stretch>
            <a:fillRect/>
          </a:stretch>
        </p:blipFill>
        <p:spPr bwMode="auto">
          <a:xfrm>
            <a:off x="7596188" y="7938"/>
            <a:ext cx="1476375" cy="9286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41"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Arial" pitchFamily="34" charset="0"/>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Arial"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Arial" pitchFamily="34"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Arial" pitchFamily="34"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Arial" pitchFamily="34"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What%20dirves%20curricula%20change%20-%20CRPITV30Gruba2.pdf"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5301208"/>
            <a:ext cx="9144000" cy="865187"/>
          </a:xfrm>
          <a:prstGeom prst="rect">
            <a:avLst/>
          </a:prstGeom>
          <a:noFill/>
          <a:ln w="9525">
            <a:noFill/>
            <a:miter lim="800000"/>
            <a:headEnd/>
            <a:tailEnd/>
          </a:ln>
        </p:spPr>
        <p:txBody>
          <a:bodyPr/>
          <a:lstStyle/>
          <a:p>
            <a:pPr algn="ctr">
              <a:spcBef>
                <a:spcPct val="20000"/>
              </a:spcBef>
              <a:buClr>
                <a:schemeClr val="tx2"/>
              </a:buClr>
              <a:buSzPct val="70000"/>
              <a:buFont typeface="Wingdings" pitchFamily="2" charset="2"/>
              <a:buNone/>
            </a:pPr>
            <a:r>
              <a:rPr lang="sr-Latn-CS" sz="2200" b="1" u="sng" dirty="0" smtClean="0">
                <a:latin typeface="Century Schoolbook" pitchFamily="18" charset="0"/>
              </a:rPr>
              <a:t>Slavko Mari</a:t>
            </a:r>
            <a:r>
              <a:rPr lang="sr-Latn-BA" sz="2200" b="1" u="sng" dirty="0" smtClean="0">
                <a:latin typeface="Century Schoolbook" pitchFamily="18" charset="0"/>
              </a:rPr>
              <a:t>ć</a:t>
            </a:r>
            <a:endParaRPr lang="sr-Latn-CS" sz="2200" b="1" u="sng" baseline="30000" dirty="0">
              <a:latin typeface="Century Schoolbook" pitchFamily="18" charset="0"/>
            </a:endParaRPr>
          </a:p>
          <a:p>
            <a:pPr algn="ctr">
              <a:spcBef>
                <a:spcPct val="20000"/>
              </a:spcBef>
              <a:buClr>
                <a:schemeClr val="tx2"/>
              </a:buClr>
              <a:buSzPct val="70000"/>
              <a:buFont typeface="Wingdings" pitchFamily="2" charset="2"/>
              <a:buNone/>
            </a:pPr>
            <a:r>
              <a:rPr lang="en-US" sz="1500" dirty="0" smtClean="0">
                <a:latin typeface="Century Schoolbook" pitchFamily="18" charset="0"/>
              </a:rPr>
              <a:t>Faculty of Electrical Engineering, </a:t>
            </a:r>
            <a:r>
              <a:rPr lang="sr-Latn-CS" sz="1500" dirty="0" smtClean="0">
                <a:latin typeface="Century Schoolbook" pitchFamily="18" charset="0"/>
              </a:rPr>
              <a:t>University </a:t>
            </a:r>
            <a:r>
              <a:rPr lang="sr-Latn-CS" sz="1500" dirty="0">
                <a:latin typeface="Century Schoolbook" pitchFamily="18" charset="0"/>
              </a:rPr>
              <a:t>of Banja Luka, Bosnia and Herzegovina</a:t>
            </a:r>
            <a:endParaRPr lang="en-US" sz="1500" dirty="0">
              <a:latin typeface="Century Schoolbook" pitchFamily="18" charset="0"/>
            </a:endParaRPr>
          </a:p>
        </p:txBody>
      </p:sp>
      <p:sp>
        <p:nvSpPr>
          <p:cNvPr id="9219" name="Rectangle 3"/>
          <p:cNvSpPr>
            <a:spLocks noGrp="1" noChangeArrowheads="1"/>
          </p:cNvSpPr>
          <p:nvPr>
            <p:ph type="subTitle" idx="1"/>
          </p:nvPr>
        </p:nvSpPr>
        <p:spPr>
          <a:xfrm>
            <a:off x="611560" y="2780928"/>
            <a:ext cx="7848872" cy="1008112"/>
          </a:xfrm>
          <a:solidFill>
            <a:srgbClr val="FFFF66"/>
          </a:solidFill>
          <a:ln>
            <a:solidFill>
              <a:schemeClr val="tx2"/>
            </a:solidFill>
          </a:ln>
        </p:spPr>
        <p:txBody>
          <a:bodyPr/>
          <a:lstStyle/>
          <a:p>
            <a:pPr algn="ctr" eaLnBrk="1" hangingPunct="1"/>
            <a:r>
              <a:rPr lang="en-US" sz="2800" b="1" dirty="0" smtClean="0">
                <a:latin typeface="Century Schoolbook" pitchFamily="18" charset="0"/>
              </a:rPr>
              <a:t>New curricula of computing  and informatics at FEE </a:t>
            </a:r>
            <a:r>
              <a:rPr lang="en-US" sz="2800" b="1" dirty="0" err="1" smtClean="0">
                <a:latin typeface="Century Schoolbook" pitchFamily="18" charset="0"/>
              </a:rPr>
              <a:t>Banja</a:t>
            </a:r>
            <a:r>
              <a:rPr lang="en-US" sz="2800" b="1" dirty="0" smtClean="0">
                <a:latin typeface="Century Schoolbook" pitchFamily="18" charset="0"/>
              </a:rPr>
              <a:t> Luka</a:t>
            </a:r>
          </a:p>
        </p:txBody>
      </p:sp>
      <p:sp>
        <p:nvSpPr>
          <p:cNvPr id="9220" name="AutoShape 8"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1" name="AutoShape 10"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2" name="AutoShape 12"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3" name="AutoShape 14"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4" name="AutoShape 16"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5" name="AutoShape 18"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6" name="AutoShape 20"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7" name="Text Box 18"/>
          <p:cNvSpPr txBox="1">
            <a:spLocks noChangeArrowheads="1"/>
          </p:cNvSpPr>
          <p:nvPr/>
        </p:nvSpPr>
        <p:spPr bwMode="auto">
          <a:xfrm>
            <a:off x="17463" y="1124744"/>
            <a:ext cx="9144000" cy="830262"/>
          </a:xfrm>
          <a:prstGeom prst="rect">
            <a:avLst/>
          </a:prstGeom>
          <a:noFill/>
          <a:ln w="9525">
            <a:noFill/>
            <a:miter lim="800000"/>
            <a:headEnd/>
            <a:tailEnd/>
          </a:ln>
        </p:spPr>
        <p:txBody>
          <a:bodyPr>
            <a:spAutoFit/>
          </a:bodyPr>
          <a:lstStyle/>
          <a:p>
            <a:pPr algn="ctr"/>
            <a:r>
              <a:rPr lang="en-US" sz="1600" b="1" dirty="0" smtClean="0">
                <a:solidFill>
                  <a:schemeClr val="tx2">
                    <a:lumMod val="40000"/>
                    <a:lumOff val="60000"/>
                  </a:schemeClr>
                </a:solidFill>
                <a:latin typeface="Century Schoolbook" pitchFamily="18" charset="0"/>
              </a:rPr>
              <a:t>14th</a:t>
            </a:r>
            <a:r>
              <a:rPr lang="en-US" sz="1600" b="1" dirty="0" smtClean="0">
                <a:latin typeface="Century Schoolbook" pitchFamily="18" charset="0"/>
              </a:rPr>
              <a:t> </a:t>
            </a:r>
            <a:r>
              <a:rPr lang="en-US" sz="1600" b="1" dirty="0">
                <a:latin typeface="Century Schoolbook" pitchFamily="18" charset="0"/>
              </a:rPr>
              <a:t>Workshop </a:t>
            </a:r>
            <a:br>
              <a:rPr lang="en-US" sz="1600" b="1" dirty="0">
                <a:latin typeface="Century Schoolbook" pitchFamily="18" charset="0"/>
              </a:rPr>
            </a:br>
            <a:r>
              <a:rPr lang="en-US" sz="1600" b="1" dirty="0">
                <a:latin typeface="Century Schoolbook" pitchFamily="18" charset="0"/>
              </a:rPr>
              <a:t>“Software Engineering Education </a:t>
            </a:r>
            <a:br>
              <a:rPr lang="en-US" sz="1600" b="1" dirty="0">
                <a:latin typeface="Century Schoolbook" pitchFamily="18" charset="0"/>
              </a:rPr>
            </a:br>
            <a:r>
              <a:rPr lang="en-US" sz="1600" b="1" dirty="0">
                <a:latin typeface="Century Schoolbook" pitchFamily="18" charset="0"/>
              </a:rPr>
              <a:t>and Reverse Engineering</a:t>
            </a:r>
          </a:p>
        </p:txBody>
      </p:sp>
      <p:sp>
        <p:nvSpPr>
          <p:cNvPr id="15" name="TextBox 14"/>
          <p:cNvSpPr txBox="1"/>
          <p:nvPr/>
        </p:nvSpPr>
        <p:spPr>
          <a:xfrm>
            <a:off x="2873033" y="764704"/>
            <a:ext cx="3005951" cy="369332"/>
          </a:xfrm>
          <a:prstGeom prst="rect">
            <a:avLst/>
          </a:prstGeom>
          <a:solidFill>
            <a:schemeClr val="bg1"/>
          </a:solidFill>
        </p:spPr>
        <p:txBody>
          <a:bodyPr wrap="none" rtlCol="0">
            <a:spAutoFit/>
          </a:bodyPr>
          <a:lstStyle/>
          <a:p>
            <a:r>
              <a:rPr lang="en-US" dirty="0" smtClean="0"/>
              <a:t>SINAIA, 25.08.-29.08.2014.</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10</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current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0"/>
              </a:spcBef>
            </a:pPr>
            <a:r>
              <a:rPr lang="en-US" sz="2000" dirty="0" smtClean="0"/>
              <a:t>First year courses (common for all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2000" dirty="0" smtClean="0"/>
              <a:t>						</a:t>
            </a:r>
            <a:r>
              <a:rPr lang="en-US" sz="1600" dirty="0" smtClean="0"/>
              <a:t>LEGEND:      A – mandatory	B – elective</a:t>
            </a:r>
            <a:r>
              <a:rPr lang="en-US" sz="2000" dirty="0" smtClean="0"/>
              <a:t>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765136"/>
          <a:ext cx="8352928" cy="4328160"/>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333855">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278213">
                <a:tc>
                  <a:txBody>
                    <a:bodyPr/>
                    <a:lstStyle/>
                    <a:p>
                      <a:pPr>
                        <a:tabLst>
                          <a:tab pos="441325" algn="r"/>
                        </a:tabLst>
                      </a:pPr>
                      <a:r>
                        <a:rPr lang="en-US" sz="1400" dirty="0" smtClean="0"/>
                        <a:t>	1</a:t>
                      </a:r>
                      <a:endParaRPr lang="en-US" sz="1400" dirty="0"/>
                    </a:p>
                  </a:txBody>
                  <a:tcPr/>
                </a:tc>
                <a:tc>
                  <a:txBody>
                    <a:bodyPr/>
                    <a:lstStyle/>
                    <a:p>
                      <a:r>
                        <a:rPr lang="en-US" sz="1400" dirty="0" smtClean="0"/>
                        <a:t> Linear</a:t>
                      </a:r>
                      <a:r>
                        <a:rPr lang="en-US" sz="1400" baseline="0" dirty="0" smtClean="0"/>
                        <a:t> algebra</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7</a:t>
                      </a:r>
                      <a:endParaRPr lang="en-US" sz="1400" dirty="0"/>
                    </a:p>
                  </a:txBody>
                  <a:tcPr/>
                </a:tc>
                <a:tc>
                  <a:txBody>
                    <a:bodyPr/>
                    <a:lstStyle/>
                    <a:p>
                      <a:pPr algn="ctr">
                        <a:tabLst>
                          <a:tab pos="623888" algn="r"/>
                        </a:tabLst>
                      </a:pPr>
                      <a:r>
                        <a:rPr lang="en-US" sz="1400" dirty="0" smtClean="0"/>
                        <a:t>3+3+0</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2</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Fundamentals of </a:t>
                      </a:r>
                      <a:r>
                        <a:rPr lang="en-US" sz="1400" kern="1200" baseline="0" dirty="0" err="1" smtClean="0">
                          <a:solidFill>
                            <a:schemeClr val="dk1"/>
                          </a:solidFill>
                          <a:latin typeface="+mn-lt"/>
                          <a:ea typeface="+mn-ea"/>
                          <a:cs typeface="+mn-cs"/>
                        </a:rPr>
                        <a:t>electrotehnics</a:t>
                      </a:r>
                      <a:r>
                        <a:rPr lang="en-US" sz="1400" kern="1200" baseline="0" dirty="0" smtClean="0">
                          <a:solidFill>
                            <a:schemeClr val="dk1"/>
                          </a:solidFill>
                          <a:latin typeface="+mn-lt"/>
                          <a:ea typeface="+mn-ea"/>
                          <a:cs typeface="+mn-cs"/>
                        </a:rPr>
                        <a:t> I</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3+2+1</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3</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Physics</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4+2+1</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4</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Fundamentals of computer </a:t>
                      </a:r>
                      <a:r>
                        <a:rPr lang="en-US" sz="1400" kern="1200" baseline="0" dirty="0" err="1" smtClean="0">
                          <a:solidFill>
                            <a:schemeClr val="dk1"/>
                          </a:solidFill>
                          <a:latin typeface="+mn-lt"/>
                          <a:ea typeface="+mn-ea"/>
                          <a:cs typeface="+mn-cs"/>
                        </a:rPr>
                        <a:t>technics</a:t>
                      </a:r>
                      <a:r>
                        <a:rPr lang="en-US" sz="1400" kern="1200" baseline="0" dirty="0" smtClean="0">
                          <a:solidFill>
                            <a:schemeClr val="dk1"/>
                          </a:solidFill>
                          <a:latin typeface="+mn-lt"/>
                          <a:ea typeface="+mn-ea"/>
                          <a:cs typeface="+mn-cs"/>
                        </a:rPr>
                        <a:t>  I</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2+0+2</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5</a:t>
                      </a:r>
                      <a:endParaRPr lang="en-US" sz="1400" dirty="0"/>
                    </a:p>
                  </a:txBody>
                  <a:tcPr/>
                </a:tc>
                <a:tc>
                  <a:txBody>
                    <a:bodyPr/>
                    <a:lstStyle/>
                    <a:p>
                      <a:r>
                        <a:rPr lang="en-US" sz="1400" dirty="0" smtClean="0"/>
                        <a:t> Sociology</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2+0+0</a:t>
                      </a:r>
                    </a:p>
                  </a:txBody>
                  <a:tcPr/>
                </a:tc>
                <a:tc>
                  <a:txBody>
                    <a:bodyPr/>
                    <a:lstStyle/>
                    <a:p>
                      <a:pPr algn="ctr"/>
                      <a:r>
                        <a:rPr lang="en-US" sz="1400" dirty="0" smtClean="0"/>
                        <a:t>B</a:t>
                      </a:r>
                      <a:endParaRPr lang="en-US" sz="1400" dirty="0"/>
                    </a:p>
                  </a:txBody>
                  <a:tcPr/>
                </a:tc>
              </a:tr>
              <a:tr h="278213">
                <a:tc>
                  <a:txBody>
                    <a:bodyPr/>
                    <a:lstStyle/>
                    <a:p>
                      <a:pPr>
                        <a:tabLst>
                          <a:tab pos="441325" algn="r"/>
                        </a:tabLst>
                      </a:pPr>
                      <a:r>
                        <a:rPr lang="en-US" sz="1400" dirty="0" smtClean="0"/>
                        <a:t>	6</a:t>
                      </a:r>
                      <a:endParaRPr lang="en-US" sz="1400" dirty="0"/>
                    </a:p>
                  </a:txBody>
                  <a:tcPr/>
                </a:tc>
                <a:tc>
                  <a:txBody>
                    <a:bodyPr/>
                    <a:lstStyle/>
                    <a:p>
                      <a:r>
                        <a:rPr lang="en-US" sz="1400" kern="1200" baseline="0" dirty="0" smtClean="0">
                          <a:solidFill>
                            <a:schemeClr val="dk1"/>
                          </a:solidFill>
                          <a:latin typeface="+mn-lt"/>
                          <a:ea typeface="+mn-ea"/>
                          <a:cs typeface="+mn-cs"/>
                        </a:rPr>
                        <a:t> Philosophy</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2+0+0</a:t>
                      </a:r>
                      <a:endParaRPr lang="en-US" sz="1400" dirty="0"/>
                    </a:p>
                  </a:txBody>
                  <a:tcPr/>
                </a:tc>
                <a:tc>
                  <a:txBody>
                    <a:bodyPr/>
                    <a:lstStyle/>
                    <a:p>
                      <a:pPr algn="ctr"/>
                      <a:r>
                        <a:rPr lang="en-US" sz="1400" dirty="0" smtClean="0"/>
                        <a:t>B</a:t>
                      </a:r>
                      <a:endParaRPr lang="en-US" sz="1400" dirty="0"/>
                    </a:p>
                  </a:txBody>
                  <a:tcPr/>
                </a:tc>
              </a:tr>
              <a:tr h="278213">
                <a:tc>
                  <a:txBody>
                    <a:bodyPr/>
                    <a:lstStyle/>
                    <a:p>
                      <a:pPr>
                        <a:tabLst>
                          <a:tab pos="441325" algn="r"/>
                        </a:tabLst>
                      </a:pPr>
                      <a:r>
                        <a:rPr lang="en-US" sz="1400" dirty="0" smtClean="0"/>
                        <a:t>	7</a:t>
                      </a:r>
                      <a:endParaRPr lang="en-US" sz="1400" i="1" dirty="0"/>
                    </a:p>
                  </a:txBody>
                  <a:tcPr/>
                </a:tc>
                <a:tc>
                  <a:txBody>
                    <a:bodyPr/>
                    <a:lstStyle/>
                    <a:p>
                      <a:r>
                        <a:rPr lang="en-US" sz="1400" dirty="0" smtClean="0"/>
                        <a:t> Communication skills</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2+0+0</a:t>
                      </a:r>
                      <a:endParaRPr lang="en-US" sz="1400" dirty="0"/>
                    </a:p>
                  </a:txBody>
                  <a:tcPr/>
                </a:tc>
                <a:tc>
                  <a:txBody>
                    <a:bodyPr/>
                    <a:lstStyle/>
                    <a:p>
                      <a:pPr algn="ctr"/>
                      <a:r>
                        <a:rPr lang="en-US" sz="1400" dirty="0" smtClean="0"/>
                        <a:t>B</a:t>
                      </a:r>
                      <a:endParaRPr lang="en-US" sz="1400" dirty="0"/>
                    </a:p>
                  </a:txBody>
                  <a:tcPr/>
                </a:tc>
              </a:tr>
              <a:tr h="278213">
                <a:tc>
                  <a:txBody>
                    <a:bodyPr/>
                    <a:lstStyle/>
                    <a:p>
                      <a:pPr>
                        <a:tabLst>
                          <a:tab pos="441325" algn="r"/>
                        </a:tabLst>
                      </a:pPr>
                      <a:endParaRPr lang="en-US" sz="1400" i="1" dirty="0"/>
                    </a:p>
                  </a:txBody>
                  <a:tcPr>
                    <a:solidFill>
                      <a:srgbClr val="FFE389"/>
                    </a:solidFill>
                  </a:tcPr>
                </a:tc>
                <a:tc>
                  <a:txBody>
                    <a:bodyPr/>
                    <a:lstStyle/>
                    <a:p>
                      <a:r>
                        <a:rPr lang="en-US" sz="1400" b="1" dirty="0" smtClean="0"/>
                        <a:t>	Total  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r h="278213">
                <a:tc>
                  <a:txBody>
                    <a:bodyPr/>
                    <a:lstStyle/>
                    <a:p>
                      <a:pPr algn="ctr">
                        <a:tabLst>
                          <a:tab pos="447675" algn="r"/>
                        </a:tabLst>
                      </a:pPr>
                      <a:r>
                        <a:rPr lang="en-US" sz="1400" dirty="0" smtClean="0"/>
                        <a:t>  8</a:t>
                      </a:r>
                      <a:endParaRPr lang="en-US" sz="1400" dirty="0"/>
                    </a:p>
                  </a:txBody>
                  <a:tcPr/>
                </a:tc>
                <a:tc>
                  <a:txBody>
                    <a:bodyPr/>
                    <a:lstStyle/>
                    <a:p>
                      <a:r>
                        <a:rPr lang="en-US" sz="1400" kern="1200" baseline="0" dirty="0" smtClean="0">
                          <a:solidFill>
                            <a:schemeClr val="dk1"/>
                          </a:solidFill>
                          <a:latin typeface="+mn-lt"/>
                          <a:ea typeface="+mn-ea"/>
                          <a:cs typeface="+mn-cs"/>
                        </a:rPr>
                        <a:t> Mathematical analysis I</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3+3+0</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7675" algn="r"/>
                        </a:tabLst>
                      </a:pPr>
                      <a:r>
                        <a:rPr lang="en-US" sz="1400" dirty="0" smtClean="0"/>
                        <a:t>	9</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Fundamentals of </a:t>
                      </a:r>
                      <a:r>
                        <a:rPr lang="en-US" sz="1400" kern="1200" baseline="0" dirty="0" err="1" smtClean="0">
                          <a:solidFill>
                            <a:schemeClr val="dk1"/>
                          </a:solidFill>
                          <a:latin typeface="+mn-lt"/>
                          <a:ea typeface="+mn-ea"/>
                          <a:cs typeface="+mn-cs"/>
                        </a:rPr>
                        <a:t>electrotehnics</a:t>
                      </a:r>
                      <a:r>
                        <a:rPr lang="en-US" sz="1400" kern="1200" baseline="0" dirty="0" smtClean="0">
                          <a:solidFill>
                            <a:schemeClr val="dk1"/>
                          </a:solidFill>
                          <a:latin typeface="+mn-lt"/>
                          <a:ea typeface="+mn-ea"/>
                          <a:cs typeface="+mn-cs"/>
                        </a:rPr>
                        <a:t> II</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8</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3+3+1</a:t>
                      </a:r>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10</a:t>
                      </a:r>
                      <a:endParaRPr lang="en-US" sz="1400" dirty="0"/>
                    </a:p>
                  </a:txBody>
                  <a:tcPr/>
                </a:tc>
                <a:tc>
                  <a:txBody>
                    <a:bodyPr/>
                    <a:lstStyle/>
                    <a:p>
                      <a:r>
                        <a:rPr lang="en-US" sz="1400" kern="1200" baseline="0" dirty="0" smtClean="0">
                          <a:solidFill>
                            <a:schemeClr val="dk1"/>
                          </a:solidFill>
                          <a:latin typeface="+mn-lt"/>
                          <a:ea typeface="+mn-ea"/>
                          <a:cs typeface="+mn-cs"/>
                        </a:rPr>
                        <a:t> Programming fundamentals</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7</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11</a:t>
                      </a:r>
                      <a:endParaRPr lang="en-US" sz="1400" dirty="0"/>
                    </a:p>
                  </a:txBody>
                  <a:tcPr/>
                </a:tc>
                <a:tc>
                  <a:txBody>
                    <a:bodyPr/>
                    <a:lstStyle/>
                    <a:p>
                      <a:r>
                        <a:rPr lang="en-US" sz="1400" kern="1200" baseline="0" dirty="0" smtClean="0">
                          <a:solidFill>
                            <a:schemeClr val="dk1"/>
                          </a:solidFill>
                          <a:latin typeface="+mn-lt"/>
                          <a:ea typeface="+mn-ea"/>
                          <a:cs typeface="+mn-cs"/>
                        </a:rPr>
                        <a:t> Fundamentals of computer </a:t>
                      </a:r>
                      <a:r>
                        <a:rPr lang="en-US" sz="1400" kern="1200" baseline="0" dirty="0" err="1" smtClean="0">
                          <a:solidFill>
                            <a:schemeClr val="dk1"/>
                          </a:solidFill>
                          <a:latin typeface="+mn-lt"/>
                          <a:ea typeface="+mn-ea"/>
                          <a:cs typeface="+mn-cs"/>
                        </a:rPr>
                        <a:t>technics</a:t>
                      </a:r>
                      <a:r>
                        <a:rPr lang="en-US" sz="1400" kern="1200" baseline="0" dirty="0" smtClean="0">
                          <a:solidFill>
                            <a:schemeClr val="dk1"/>
                          </a:solidFill>
                          <a:latin typeface="+mn-lt"/>
                          <a:ea typeface="+mn-ea"/>
                          <a:cs typeface="+mn-cs"/>
                        </a:rPr>
                        <a:t>  II</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7</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tc>
                <a:tc>
                  <a:txBody>
                    <a:bodyPr/>
                    <a:lstStyle/>
                    <a:p>
                      <a:pPr algn="ctr"/>
                      <a:r>
                        <a:rPr lang="en-US" sz="1400" dirty="0" smtClean="0"/>
                        <a:t>A</a:t>
                      </a:r>
                      <a:endParaRPr lang="en-US" sz="1400" dirty="0"/>
                    </a:p>
                  </a:txBody>
                  <a:tcPr/>
                </a:tc>
              </a:tr>
              <a:tr h="0">
                <a:tc>
                  <a:txBody>
                    <a:bodyPr/>
                    <a:lstStyle/>
                    <a:p>
                      <a:pPr>
                        <a:tabLst>
                          <a:tab pos="441325" algn="r"/>
                        </a:tabLst>
                      </a:pPr>
                      <a:endParaRPr lang="en-US" sz="1400" i="1" dirty="0"/>
                    </a:p>
                  </a:txBody>
                  <a:tcPr>
                    <a:solidFill>
                      <a:srgbClr val="FFE389"/>
                    </a:solidFill>
                  </a:tcPr>
                </a:tc>
                <a:tc>
                  <a:txBody>
                    <a:bodyPr/>
                    <a:lstStyle/>
                    <a:p>
                      <a:r>
                        <a:rPr lang="en-US" sz="1400" b="1" dirty="0" smtClean="0"/>
                        <a:t>	Total  II  semester</a:t>
                      </a:r>
                      <a:endParaRPr lang="en-US" sz="1400" b="1" dirty="0"/>
                    </a:p>
                  </a:txBody>
                  <a:tcPr>
                    <a:solidFill>
                      <a:srgbClr val="FFE389"/>
                    </a:solidFill>
                  </a:tcPr>
                </a:tc>
                <a:tc>
                  <a:txBody>
                    <a:bodyPr/>
                    <a:lstStyle/>
                    <a:p>
                      <a:pPr algn="ctr"/>
                      <a:endParaRPr lang="en-US" sz="1400" b="1"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dirty="0"/>
                    </a:p>
                  </a:txBody>
                  <a:tcPr>
                    <a:solidFill>
                      <a:srgbClr val="FFE389"/>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11</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current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0"/>
              </a:spcBef>
            </a:pPr>
            <a:r>
              <a:rPr lang="en-US" sz="2000" dirty="0" smtClean="0"/>
              <a:t>Second year courses of computing and informatics</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2000" dirty="0" smtClean="0"/>
              <a:t>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2132856"/>
          <a:ext cx="8352928" cy="3118888"/>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473755">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394796">
                <a:tc>
                  <a:txBody>
                    <a:bodyPr/>
                    <a:lstStyle/>
                    <a:p>
                      <a:pPr>
                        <a:tabLst>
                          <a:tab pos="441325" algn="r"/>
                        </a:tabLst>
                      </a:pPr>
                      <a:r>
                        <a:rPr lang="en-US" sz="1400" dirty="0" smtClean="0"/>
                        <a:t>	12</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English language  I</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3</a:t>
                      </a:r>
                      <a:endParaRPr lang="en-US" sz="1400" dirty="0"/>
                    </a:p>
                  </a:txBody>
                  <a:tcPr/>
                </a:tc>
                <a:tc>
                  <a:txBody>
                    <a:bodyPr/>
                    <a:lstStyle/>
                    <a:p>
                      <a:pPr algn="ctr">
                        <a:tabLst>
                          <a:tab pos="623888" algn="r"/>
                        </a:tabLst>
                      </a:pPr>
                      <a:r>
                        <a:rPr lang="en-US" sz="1400" dirty="0" smtClean="0"/>
                        <a:t>2+0+0</a:t>
                      </a:r>
                      <a:endParaRPr lang="en-US" sz="1400" dirty="0"/>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13</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Discrete mathematics</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3+2+9</a:t>
                      </a:r>
                      <a:endParaRPr lang="en-US" sz="1400" dirty="0"/>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14</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Programming languages I</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3+1+2</a:t>
                      </a:r>
                      <a:endParaRPr lang="en-US" sz="1400" dirty="0"/>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15</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Data structures and algorithms</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3+2+1</a:t>
                      </a:r>
                      <a:endParaRPr lang="en-US" sz="1400" dirty="0"/>
                    </a:p>
                  </a:txBody>
                  <a:tcPr/>
                </a:tc>
                <a:tc>
                  <a:txBody>
                    <a:bodyPr/>
                    <a:lstStyle/>
                    <a:p>
                      <a:pPr algn="ctr"/>
                      <a:r>
                        <a:rPr lang="en-US" sz="1400" dirty="0" smtClean="0"/>
                        <a:t>A</a:t>
                      </a:r>
                      <a:endParaRPr lang="en-US" sz="1400" dirty="0"/>
                    </a:p>
                  </a:txBody>
                  <a:tcPr/>
                </a:tc>
              </a:tr>
              <a:tr h="671153">
                <a:tc>
                  <a:txBody>
                    <a:bodyPr/>
                    <a:lstStyle/>
                    <a:p>
                      <a:pPr>
                        <a:tabLst>
                          <a:tab pos="441325" algn="r"/>
                        </a:tabLst>
                      </a:pPr>
                      <a:r>
                        <a:rPr lang="en-US" sz="1400" dirty="0" smtClean="0"/>
                        <a:t>	16</a:t>
                      </a:r>
                      <a:endParaRPr lang="en-US" sz="1400" dirty="0"/>
                    </a:p>
                  </a:txBody>
                  <a:tcPr/>
                </a:tc>
                <a:tc>
                  <a:txBody>
                    <a:bodyPr/>
                    <a:lstStyle/>
                    <a:p>
                      <a:pPr marL="0" indent="0"/>
                      <a:r>
                        <a:rPr lang="en-US" sz="1400" dirty="0" smtClean="0"/>
                        <a:t> </a:t>
                      </a:r>
                      <a:r>
                        <a:rPr lang="en-US" sz="1400" kern="1200" baseline="0" dirty="0" smtClean="0">
                          <a:solidFill>
                            <a:schemeClr val="dk1"/>
                          </a:solidFill>
                          <a:latin typeface="+mn-lt"/>
                          <a:ea typeface="+mn-ea"/>
                          <a:cs typeface="+mn-cs"/>
                        </a:rPr>
                        <a:t>Fundamentals of electronics and digital  </a:t>
                      </a:r>
                      <a:r>
                        <a:rPr lang="en-US" sz="1400" kern="1200" baseline="0" dirty="0" err="1" smtClean="0">
                          <a:solidFill>
                            <a:schemeClr val="dk1"/>
                          </a:solidFill>
                          <a:latin typeface="+mn-lt"/>
                          <a:ea typeface="+mn-ea"/>
                          <a:cs typeface="+mn-cs"/>
                        </a:rPr>
                        <a:t>technics</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7</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tc>
                <a:tc>
                  <a:txBody>
                    <a:bodyPr/>
                    <a:lstStyle/>
                    <a:p>
                      <a:pPr algn="ctr"/>
                      <a:r>
                        <a:rPr lang="en-US" sz="1400" dirty="0" smtClean="0"/>
                        <a:t>A</a:t>
                      </a:r>
                      <a:endParaRPr lang="en-US" sz="1400" dirty="0"/>
                    </a:p>
                  </a:txBody>
                  <a:tcPr/>
                </a:tc>
              </a:tr>
              <a:tr h="394796">
                <a:tc>
                  <a:txBody>
                    <a:bodyPr/>
                    <a:lstStyle/>
                    <a:p>
                      <a:pPr>
                        <a:tabLst>
                          <a:tab pos="441325" algn="r"/>
                        </a:tabLst>
                      </a:pPr>
                      <a:endParaRPr lang="en-US" sz="1400" i="1" dirty="0"/>
                    </a:p>
                  </a:txBody>
                  <a:tcPr>
                    <a:solidFill>
                      <a:srgbClr val="FFE389"/>
                    </a:solidFill>
                  </a:tcPr>
                </a:tc>
                <a:tc>
                  <a:txBody>
                    <a:bodyPr/>
                    <a:lstStyle/>
                    <a:p>
                      <a:r>
                        <a:rPr lang="en-US" sz="1400" b="1" dirty="0" smtClean="0"/>
                        <a:t>	Total  III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12</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current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0"/>
              </a:spcBef>
            </a:pPr>
            <a:r>
              <a:rPr lang="en-US" sz="2000" dirty="0" smtClean="0"/>
              <a:t>Second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2000" dirty="0" smtClean="0"/>
              <a:t>						</a:t>
            </a:r>
            <a:r>
              <a:rPr lang="en-US" sz="1600" dirty="0" smtClean="0"/>
              <a:t>LEGEND:      A – mandatory	B – elective</a:t>
            </a:r>
            <a:r>
              <a:rPr lang="en-US" sz="2000" dirty="0" smtClean="0"/>
              <a:t>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988840"/>
          <a:ext cx="8352928" cy="3632123"/>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473755">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394796">
                <a:tc>
                  <a:txBody>
                    <a:bodyPr/>
                    <a:lstStyle/>
                    <a:p>
                      <a:pPr algn="ctr">
                        <a:tabLst>
                          <a:tab pos="447675" algn="r"/>
                        </a:tabLst>
                      </a:pPr>
                      <a:r>
                        <a:rPr lang="en-US" sz="1400" dirty="0" smtClean="0"/>
                        <a:t> 17</a:t>
                      </a:r>
                      <a:endParaRPr lang="en-US" sz="1400" dirty="0"/>
                    </a:p>
                  </a:txBody>
                  <a:tcPr/>
                </a:tc>
                <a:tc>
                  <a:txBody>
                    <a:bodyPr/>
                    <a:lstStyle/>
                    <a:p>
                      <a:r>
                        <a:rPr lang="en-US" sz="1400" kern="1200" baseline="0" dirty="0" smtClean="0">
                          <a:solidFill>
                            <a:schemeClr val="dk1"/>
                          </a:solidFill>
                          <a:latin typeface="+mn-lt"/>
                          <a:ea typeface="+mn-ea"/>
                          <a:cs typeface="+mn-cs"/>
                        </a:rPr>
                        <a:t> </a:t>
                      </a:r>
                      <a:r>
                        <a:rPr lang="en-US" sz="1400" dirty="0" smtClean="0"/>
                        <a:t> </a:t>
                      </a:r>
                      <a:r>
                        <a:rPr lang="en-US" sz="1400" kern="1200" baseline="0" dirty="0" smtClean="0">
                          <a:solidFill>
                            <a:schemeClr val="dk1"/>
                          </a:solidFill>
                          <a:latin typeface="+mn-lt"/>
                          <a:ea typeface="+mn-ea"/>
                          <a:cs typeface="+mn-cs"/>
                        </a:rPr>
                        <a:t>English language II</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3</a:t>
                      </a:r>
                      <a:endParaRPr lang="en-US" sz="1400" dirty="0"/>
                    </a:p>
                  </a:txBody>
                  <a:tcPr/>
                </a:tc>
                <a:tc>
                  <a:txBody>
                    <a:bodyPr/>
                    <a:lstStyle/>
                    <a:p>
                      <a:pPr algn="ctr">
                        <a:tabLst>
                          <a:tab pos="623888" algn="r"/>
                        </a:tabLst>
                      </a:pPr>
                      <a:r>
                        <a:rPr lang="en-US" sz="1400" dirty="0" smtClean="0"/>
                        <a:t>2+0+0</a:t>
                      </a:r>
                      <a:endParaRPr lang="en-US" sz="1400" dirty="0"/>
                    </a:p>
                  </a:txBody>
                  <a:tcPr/>
                </a:tc>
                <a:tc>
                  <a:txBody>
                    <a:bodyPr/>
                    <a:lstStyle/>
                    <a:p>
                      <a:pPr algn="ctr"/>
                      <a:r>
                        <a:rPr lang="en-US" sz="1400" dirty="0" smtClean="0"/>
                        <a:t>A</a:t>
                      </a:r>
                      <a:endParaRPr lang="en-US" sz="1400" dirty="0"/>
                    </a:p>
                  </a:txBody>
                  <a:tcPr/>
                </a:tc>
              </a:tr>
              <a:tr h="394796">
                <a:tc>
                  <a:txBody>
                    <a:bodyPr/>
                    <a:lstStyle/>
                    <a:p>
                      <a:pPr>
                        <a:tabLst>
                          <a:tab pos="447675" algn="r"/>
                        </a:tabLst>
                      </a:pPr>
                      <a:r>
                        <a:rPr lang="en-US" sz="1400" dirty="0" smtClean="0"/>
                        <a:t>	  18</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Programming languages II</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3+1+2</a:t>
                      </a:r>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19</a:t>
                      </a:r>
                      <a:endParaRPr lang="en-US" sz="1400" dirty="0"/>
                    </a:p>
                  </a:txBody>
                  <a:tcPr>
                    <a:solidFill>
                      <a:srgbClr val="E7F3F4"/>
                    </a:solidFill>
                  </a:tcPr>
                </a:tc>
                <a:tc>
                  <a:txBody>
                    <a:bodyPr/>
                    <a:lstStyle/>
                    <a:p>
                      <a:r>
                        <a:rPr lang="en-US" sz="1400" kern="1200" baseline="0" dirty="0" smtClean="0">
                          <a:solidFill>
                            <a:schemeClr val="dk1"/>
                          </a:solidFill>
                          <a:latin typeface="+mn-lt"/>
                          <a:ea typeface="+mn-ea"/>
                          <a:cs typeface="+mn-cs"/>
                        </a:rPr>
                        <a:t>  Operating Systems I</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5</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3+0+1</a:t>
                      </a:r>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20</a:t>
                      </a:r>
                      <a:endParaRPr lang="en-US" sz="1400" dirty="0"/>
                    </a:p>
                  </a:txBody>
                  <a:tcPr>
                    <a:solidFill>
                      <a:srgbClr val="F2F9FA"/>
                    </a:solidFill>
                  </a:tcPr>
                </a:tc>
                <a:tc>
                  <a:txBody>
                    <a:bodyPr/>
                    <a:lstStyle/>
                    <a:p>
                      <a:r>
                        <a:rPr lang="en-US" sz="1400" kern="1200" baseline="0" dirty="0" smtClean="0">
                          <a:solidFill>
                            <a:schemeClr val="dk1"/>
                          </a:solidFill>
                          <a:latin typeface="+mn-lt"/>
                          <a:ea typeface="+mn-ea"/>
                          <a:cs typeface="+mn-cs"/>
                        </a:rPr>
                        <a:t>  Theoretical foundation of computing</a:t>
                      </a:r>
                      <a:endParaRPr lang="en-US" sz="1200" dirty="0"/>
                    </a:p>
                  </a:txBody>
                  <a:tcPr>
                    <a:solidFill>
                      <a:schemeClr val="bg1">
                        <a:lumMod val="95000"/>
                      </a:schemeClr>
                    </a:solidFill>
                  </a:tcPr>
                </a:tc>
                <a:tc>
                  <a:txBody>
                    <a:bodyPr/>
                    <a:lstStyle/>
                    <a:p>
                      <a:pPr algn="ctr"/>
                      <a:r>
                        <a:rPr lang="en-US" sz="1400" dirty="0" smtClean="0"/>
                        <a:t>4</a:t>
                      </a:r>
                      <a:endParaRPr lang="en-US" sz="1400" dirty="0"/>
                    </a:p>
                  </a:txBody>
                  <a:tcPr>
                    <a:solidFill>
                      <a:schemeClr val="bg1">
                        <a:lumMod val="95000"/>
                      </a:schemeClr>
                    </a:solidFill>
                  </a:tcPr>
                </a:tc>
                <a:tc>
                  <a:txBody>
                    <a:bodyPr/>
                    <a:lstStyle/>
                    <a:p>
                      <a:pPr algn="ctr"/>
                      <a:r>
                        <a:rPr lang="en-US" sz="1400" dirty="0" smtClean="0"/>
                        <a:t>5</a:t>
                      </a:r>
                      <a:endParaRPr lang="en-US" sz="1400" dirty="0"/>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3+0+1</a:t>
                      </a:r>
                    </a:p>
                  </a:txBody>
                  <a:tcPr>
                    <a:solidFill>
                      <a:schemeClr val="bg1">
                        <a:lumMod val="95000"/>
                      </a:schemeClr>
                    </a:solidFill>
                  </a:tcPr>
                </a:tc>
                <a:tc>
                  <a:txBody>
                    <a:bodyPr/>
                    <a:lstStyle/>
                    <a:p>
                      <a:pPr algn="ctr"/>
                      <a:r>
                        <a:rPr lang="en-US" sz="1400" dirty="0" smtClean="0"/>
                        <a:t>A</a:t>
                      </a:r>
                      <a:endParaRPr lang="en-US" sz="1400" dirty="0"/>
                    </a:p>
                  </a:txBody>
                  <a:tcPr>
                    <a:solidFill>
                      <a:schemeClr val="bg1">
                        <a:lumMod val="95000"/>
                      </a:schemeClr>
                    </a:solidFill>
                  </a:tcPr>
                </a:tc>
              </a:tr>
              <a:tr h="394796">
                <a:tc>
                  <a:txBody>
                    <a:bodyPr/>
                    <a:lstStyle/>
                    <a:p>
                      <a:pPr>
                        <a:tabLst>
                          <a:tab pos="441325" algn="r"/>
                        </a:tabLst>
                      </a:pPr>
                      <a:r>
                        <a:rPr lang="en-US" sz="1400" dirty="0" smtClean="0"/>
                        <a:t>	21</a:t>
                      </a:r>
                      <a:endParaRPr lang="en-US" sz="1400" dirty="0"/>
                    </a:p>
                  </a:txBody>
                  <a:tcPr>
                    <a:solidFill>
                      <a:srgbClr val="E6F2F4"/>
                    </a:solidFill>
                  </a:tcPr>
                </a:tc>
                <a:tc>
                  <a:txBody>
                    <a:bodyPr/>
                    <a:lstStyle/>
                    <a:p>
                      <a:r>
                        <a:rPr lang="en-US" sz="1400" dirty="0" smtClean="0"/>
                        <a:t>  </a:t>
                      </a:r>
                      <a:r>
                        <a:rPr lang="en-US" sz="1400" kern="1200" baseline="0" dirty="0" smtClean="0">
                          <a:solidFill>
                            <a:schemeClr val="dk1"/>
                          </a:solidFill>
                          <a:latin typeface="+mn-lt"/>
                          <a:ea typeface="+mn-ea"/>
                          <a:cs typeface="+mn-cs"/>
                        </a:rPr>
                        <a:t>Fundamentals of communications</a:t>
                      </a:r>
                      <a:endParaRPr lang="en-US" sz="1400" dirty="0"/>
                    </a:p>
                  </a:txBody>
                  <a:tcPr>
                    <a:solidFill>
                      <a:srgbClr val="E6F2F4"/>
                    </a:solidFill>
                  </a:tcPr>
                </a:tc>
                <a:tc>
                  <a:txBody>
                    <a:bodyPr/>
                    <a:lstStyle/>
                    <a:p>
                      <a:pPr algn="ctr"/>
                      <a:r>
                        <a:rPr lang="en-US" sz="1400" dirty="0" smtClean="0"/>
                        <a:t>4</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2+2+1</a:t>
                      </a:r>
                    </a:p>
                  </a:txBody>
                  <a:tcPr>
                    <a:solidFill>
                      <a:srgbClr val="E6F2F4"/>
                    </a:solidFill>
                  </a:tcPr>
                </a:tc>
                <a:tc>
                  <a:txBody>
                    <a:bodyPr/>
                    <a:lstStyle/>
                    <a:p>
                      <a:pPr algn="ctr"/>
                      <a:r>
                        <a:rPr lang="en-US" sz="1400" dirty="0" smtClean="0"/>
                        <a:t>A</a:t>
                      </a:r>
                      <a:endParaRPr lang="en-US" sz="1400" dirty="0"/>
                    </a:p>
                  </a:txBody>
                  <a:tcPr>
                    <a:solidFill>
                      <a:srgbClr val="E6F2F4"/>
                    </a:solidFill>
                  </a:tcPr>
                </a:tc>
              </a:tr>
              <a:tr h="394796">
                <a:tc>
                  <a:txBody>
                    <a:bodyPr/>
                    <a:lstStyle/>
                    <a:p>
                      <a:pPr>
                        <a:tabLst>
                          <a:tab pos="441325" algn="r"/>
                        </a:tabLst>
                      </a:pPr>
                      <a:r>
                        <a:rPr lang="en-US" sz="1400" dirty="0" smtClean="0"/>
                        <a:t>	22</a:t>
                      </a:r>
                      <a:endParaRPr lang="en-US" sz="1400" dirty="0"/>
                    </a:p>
                  </a:txBody>
                  <a:tcPr>
                    <a:solidFill>
                      <a:srgbClr val="F2F9FA"/>
                    </a:solidFill>
                  </a:tcPr>
                </a:tc>
                <a:tc>
                  <a:txBody>
                    <a:bodyPr/>
                    <a:lstStyle/>
                    <a:p>
                      <a:r>
                        <a:rPr lang="en-US" sz="1400" kern="1200" baseline="0" dirty="0" smtClean="0">
                          <a:solidFill>
                            <a:schemeClr val="dk1"/>
                          </a:solidFill>
                          <a:latin typeface="+mn-lt"/>
                          <a:ea typeface="+mn-ea"/>
                          <a:cs typeface="+mn-cs"/>
                        </a:rPr>
                        <a:t>  Probability and statistics</a:t>
                      </a:r>
                      <a:endParaRPr lang="en-US" sz="1400" dirty="0"/>
                    </a:p>
                  </a:txBody>
                  <a:tcPr>
                    <a:solidFill>
                      <a:srgbClr val="F2F9FA"/>
                    </a:solidFill>
                  </a:tcPr>
                </a:tc>
                <a:tc>
                  <a:txBody>
                    <a:bodyPr/>
                    <a:lstStyle/>
                    <a:p>
                      <a:pPr algn="ctr"/>
                      <a:r>
                        <a:rPr lang="en-US" sz="1400" dirty="0" smtClean="0"/>
                        <a:t>4</a:t>
                      </a:r>
                      <a:endParaRPr lang="en-US" sz="1400" dirty="0"/>
                    </a:p>
                  </a:txBody>
                  <a:tcPr>
                    <a:solidFill>
                      <a:srgbClr val="F2F9FA"/>
                    </a:solidFill>
                  </a:tcPr>
                </a:tc>
                <a:tc>
                  <a:txBody>
                    <a:bodyPr/>
                    <a:lstStyle/>
                    <a:p>
                      <a:pPr algn="ctr"/>
                      <a:r>
                        <a:rPr lang="en-US" sz="1400" dirty="0" smtClean="0"/>
                        <a:t>5</a:t>
                      </a:r>
                      <a:endParaRPr lang="en-US" sz="1400" dirty="0"/>
                    </a:p>
                  </a:txBody>
                  <a:tcPr>
                    <a:solidFill>
                      <a:srgbClr val="F2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2+2+0</a:t>
                      </a:r>
                    </a:p>
                  </a:txBody>
                  <a:tcPr>
                    <a:solidFill>
                      <a:srgbClr val="F2F9FA"/>
                    </a:solidFill>
                  </a:tcPr>
                </a:tc>
                <a:tc>
                  <a:txBody>
                    <a:bodyPr/>
                    <a:lstStyle/>
                    <a:p>
                      <a:pPr algn="ctr"/>
                      <a:r>
                        <a:rPr lang="en-US" sz="1400" dirty="0" smtClean="0"/>
                        <a:t>B</a:t>
                      </a:r>
                      <a:endParaRPr lang="en-US" sz="1400" dirty="0"/>
                    </a:p>
                  </a:txBody>
                  <a:tcPr>
                    <a:solidFill>
                      <a:srgbClr val="F2F9FA"/>
                    </a:solidFill>
                  </a:tcPr>
                </a:tc>
              </a:tr>
              <a:tr h="394796">
                <a:tc>
                  <a:txBody>
                    <a:bodyPr/>
                    <a:lstStyle/>
                    <a:p>
                      <a:pPr>
                        <a:tabLst>
                          <a:tab pos="441325" algn="r"/>
                        </a:tabLst>
                      </a:pPr>
                      <a:r>
                        <a:rPr lang="en-US" sz="1400" dirty="0" smtClean="0"/>
                        <a:t>	23</a:t>
                      </a:r>
                      <a:endParaRPr lang="en-US" sz="1400" dirty="0"/>
                    </a:p>
                  </a:txBody>
                  <a:tcPr>
                    <a:solidFill>
                      <a:srgbClr val="E6F2F4"/>
                    </a:solidFill>
                  </a:tcPr>
                </a:tc>
                <a:tc>
                  <a:txBody>
                    <a:bodyPr/>
                    <a:lstStyle/>
                    <a:p>
                      <a:r>
                        <a:rPr lang="en-US" sz="1400" kern="1200" baseline="0" dirty="0" smtClean="0">
                          <a:solidFill>
                            <a:schemeClr val="dk1"/>
                          </a:solidFill>
                          <a:latin typeface="+mn-lt"/>
                          <a:ea typeface="+mn-ea"/>
                          <a:cs typeface="+mn-cs"/>
                        </a:rPr>
                        <a:t>  Numerical mathematics</a:t>
                      </a:r>
                      <a:endParaRPr lang="en-US" sz="1400" dirty="0"/>
                    </a:p>
                  </a:txBody>
                  <a:tcPr>
                    <a:solidFill>
                      <a:srgbClr val="E6F2F4"/>
                    </a:solidFill>
                  </a:tcPr>
                </a:tc>
                <a:tc>
                  <a:txBody>
                    <a:bodyPr/>
                    <a:lstStyle/>
                    <a:p>
                      <a:pPr algn="ctr"/>
                      <a:r>
                        <a:rPr lang="en-US" sz="1400" dirty="0" smtClean="0"/>
                        <a:t>4</a:t>
                      </a:r>
                      <a:endParaRPr lang="en-US" sz="1400" dirty="0"/>
                    </a:p>
                  </a:txBody>
                  <a:tcPr>
                    <a:solidFill>
                      <a:srgbClr val="E6F2F4"/>
                    </a:solidFill>
                  </a:tcPr>
                </a:tc>
                <a:tc>
                  <a:txBody>
                    <a:bodyPr/>
                    <a:lstStyle/>
                    <a:p>
                      <a:pPr algn="ctr"/>
                      <a:r>
                        <a:rPr lang="en-US" sz="1400" dirty="0" smtClean="0"/>
                        <a:t>5</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2+2+0</a:t>
                      </a:r>
                    </a:p>
                  </a:txBody>
                  <a:tcPr>
                    <a:solidFill>
                      <a:srgbClr val="E6F2F4"/>
                    </a:solidFill>
                  </a:tcPr>
                </a:tc>
                <a:tc>
                  <a:txBody>
                    <a:bodyPr/>
                    <a:lstStyle/>
                    <a:p>
                      <a:pPr algn="ctr"/>
                      <a:r>
                        <a:rPr lang="en-US" sz="1400" dirty="0" smtClean="0"/>
                        <a:t>B</a:t>
                      </a:r>
                      <a:endParaRPr lang="en-US" sz="1400" dirty="0"/>
                    </a:p>
                  </a:txBody>
                  <a:tcPr>
                    <a:solidFill>
                      <a:srgbClr val="E6F2F4"/>
                    </a:solidFill>
                  </a:tcPr>
                </a:tc>
              </a:tr>
              <a:tr h="394796">
                <a:tc>
                  <a:txBody>
                    <a:bodyPr/>
                    <a:lstStyle/>
                    <a:p>
                      <a:pPr>
                        <a:tabLst>
                          <a:tab pos="441325" algn="r"/>
                        </a:tabLst>
                      </a:pPr>
                      <a:endParaRPr lang="en-US" sz="1400" i="1" dirty="0"/>
                    </a:p>
                  </a:txBody>
                  <a:tcPr>
                    <a:solidFill>
                      <a:srgbClr val="FFE389"/>
                    </a:solidFill>
                  </a:tcPr>
                </a:tc>
                <a:tc>
                  <a:txBody>
                    <a:bodyPr/>
                    <a:lstStyle/>
                    <a:p>
                      <a:r>
                        <a:rPr lang="en-US" sz="1400" b="1" dirty="0" smtClean="0"/>
                        <a:t>	Total  IV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13</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current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0"/>
              </a:spcBef>
            </a:pPr>
            <a:r>
              <a:rPr lang="en-US" sz="2000" dirty="0" smtClean="0"/>
              <a:t>Third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2000" dirty="0" smtClean="0"/>
              <a:t>	  			</a:t>
            </a:r>
            <a:r>
              <a:rPr lang="en-US" sz="1400" dirty="0" smtClean="0"/>
              <a:t>LEGEND:       A – mandatory        Elective:      B</a:t>
            </a:r>
            <a:r>
              <a:rPr lang="en-US" sz="1400" baseline="30000" dirty="0" smtClean="0"/>
              <a:t>*</a:t>
            </a:r>
            <a:r>
              <a:rPr lang="en-US" sz="1400" dirty="0" smtClean="0"/>
              <a:t> – spec in IT  	</a:t>
            </a:r>
          </a:p>
          <a:p>
            <a:pPr>
              <a:spcBef>
                <a:spcPts val="0"/>
              </a:spcBef>
              <a:buNone/>
            </a:pPr>
            <a:r>
              <a:rPr lang="en-US" sz="1400" dirty="0" smtClean="0"/>
              <a:t>				 	         			B</a:t>
            </a:r>
            <a:r>
              <a:rPr lang="en-US" sz="1400" baseline="30000" dirty="0" smtClean="0"/>
              <a:t>**</a:t>
            </a:r>
            <a:r>
              <a:rPr lang="en-US" sz="1400" dirty="0" smtClean="0"/>
              <a:t>– spec in CE </a:t>
            </a:r>
          </a:p>
          <a:p>
            <a:pPr>
              <a:spcBef>
                <a:spcPts val="600"/>
              </a:spcBef>
              <a:buNone/>
            </a:pPr>
            <a:endParaRPr lang="en-US" sz="14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2132856"/>
          <a:ext cx="8352928" cy="3203108"/>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473755">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394796">
                <a:tc>
                  <a:txBody>
                    <a:bodyPr/>
                    <a:lstStyle/>
                    <a:p>
                      <a:pPr>
                        <a:tabLst>
                          <a:tab pos="441325" algn="r"/>
                        </a:tabLst>
                      </a:pPr>
                      <a:r>
                        <a:rPr lang="en-US" sz="1400" dirty="0" smtClean="0"/>
                        <a:t>	24</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Software engineering</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6</a:t>
                      </a:r>
                      <a:endParaRPr lang="en-US" sz="1400" dirty="0"/>
                    </a:p>
                  </a:txBody>
                  <a:tcPr/>
                </a:tc>
                <a:tc>
                  <a:txBody>
                    <a:bodyPr/>
                    <a:lstStyle/>
                    <a:p>
                      <a:pPr algn="ctr">
                        <a:tabLst>
                          <a:tab pos="623888" algn="r"/>
                        </a:tabLst>
                      </a:pPr>
                      <a:r>
                        <a:rPr lang="en-US" sz="1400" dirty="0" smtClean="0"/>
                        <a:t>3+0+2</a:t>
                      </a:r>
                      <a:endParaRPr lang="en-US" sz="1400" dirty="0"/>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25</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Operating Systems II</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3+0+2</a:t>
                      </a:r>
                      <a:endParaRPr lang="en-US" sz="1400" dirty="0"/>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26</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Computer architecture</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3+0+2</a:t>
                      </a:r>
                      <a:endParaRPr lang="en-US" sz="1400" dirty="0"/>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27</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Computer networks</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3+0+2</a:t>
                      </a:r>
                      <a:endParaRPr lang="en-US" sz="1400" dirty="0"/>
                    </a:p>
                  </a:txBody>
                  <a:tcPr/>
                </a:tc>
                <a:tc>
                  <a:txBody>
                    <a:bodyPr/>
                    <a:lstStyle/>
                    <a:p>
                      <a:pPr algn="ctr"/>
                      <a:r>
                        <a:rPr lang="en-US" sz="1400" dirty="0" smtClean="0"/>
                        <a:t>A</a:t>
                      </a:r>
                      <a:endParaRPr lang="en-US" sz="1400" dirty="0"/>
                    </a:p>
                  </a:txBody>
                  <a:tcPr/>
                </a:tc>
              </a:tr>
              <a:tr h="395333">
                <a:tc>
                  <a:txBody>
                    <a:bodyPr/>
                    <a:lstStyle/>
                    <a:p>
                      <a:pPr>
                        <a:tabLst>
                          <a:tab pos="441325" algn="r"/>
                        </a:tabLst>
                      </a:pPr>
                      <a:r>
                        <a:rPr lang="en-US" sz="1400" dirty="0" smtClean="0"/>
                        <a:t>	28</a:t>
                      </a:r>
                      <a:endParaRPr lang="en-US" sz="1400" dirty="0"/>
                    </a:p>
                  </a:txBody>
                  <a:tcPr/>
                </a:tc>
                <a:tc>
                  <a:txBody>
                    <a:bodyPr/>
                    <a:lstStyle/>
                    <a:p>
                      <a:pPr marL="0" indent="0"/>
                      <a:r>
                        <a:rPr lang="en-US" sz="1400" dirty="0" smtClean="0"/>
                        <a:t> </a:t>
                      </a:r>
                      <a:r>
                        <a:rPr lang="en-US" sz="1400" kern="1200" baseline="0" dirty="0" smtClean="0">
                          <a:solidFill>
                            <a:schemeClr val="dk1"/>
                          </a:solidFill>
                          <a:latin typeface="+mn-lt"/>
                          <a:ea typeface="+mn-ea"/>
                          <a:cs typeface="+mn-cs"/>
                        </a:rPr>
                        <a:t>Digital systems design</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tc>
                <a:tc>
                  <a:txBody>
                    <a:bodyPr/>
                    <a:lstStyle/>
                    <a:p>
                      <a:pPr algn="ctr"/>
                      <a:r>
                        <a:rPr lang="en-US" sz="1400" dirty="0" smtClean="0"/>
                        <a:t>B</a:t>
                      </a:r>
                      <a:r>
                        <a:rPr lang="en-US" sz="1400" baseline="30000" dirty="0" smtClean="0"/>
                        <a:t>**</a:t>
                      </a:r>
                      <a:endParaRPr lang="en-US" sz="1400" dirty="0"/>
                    </a:p>
                  </a:txBody>
                  <a:tcPr/>
                </a:tc>
              </a:tr>
              <a:tr h="360040">
                <a:tc>
                  <a:txBody>
                    <a:bodyPr/>
                    <a:lstStyle/>
                    <a:p>
                      <a:pPr>
                        <a:tabLst>
                          <a:tab pos="441325" algn="r"/>
                        </a:tabLst>
                      </a:pPr>
                      <a:r>
                        <a:rPr lang="en-US" sz="1400" dirty="0" smtClean="0"/>
                        <a:t>	29</a:t>
                      </a:r>
                      <a:endParaRPr lang="en-US" sz="1400" dirty="0"/>
                    </a:p>
                  </a:txBody>
                  <a:tcPr/>
                </a:tc>
                <a:tc>
                  <a:txBody>
                    <a:bodyPr/>
                    <a:lstStyle/>
                    <a:p>
                      <a:pPr marL="0" indent="0"/>
                      <a:r>
                        <a:rPr lang="en-US" sz="1400" kern="1200" baseline="0" dirty="0" smtClean="0">
                          <a:solidFill>
                            <a:schemeClr val="dk1"/>
                          </a:solidFill>
                          <a:latin typeface="+mn-lt"/>
                          <a:ea typeface="+mn-ea"/>
                          <a:cs typeface="+mn-cs"/>
                        </a:rPr>
                        <a:t> Information theory</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tc>
                <a:tc>
                  <a:txBody>
                    <a:bodyPr/>
                    <a:lstStyle/>
                    <a:p>
                      <a:pPr algn="ctr"/>
                      <a:r>
                        <a:rPr lang="en-US" sz="1400" dirty="0" smtClean="0"/>
                        <a:t>B</a:t>
                      </a:r>
                      <a:r>
                        <a:rPr lang="en-US" sz="1400" baseline="30000" dirty="0" smtClean="0"/>
                        <a:t>*</a:t>
                      </a:r>
                      <a:endParaRPr lang="en-US" sz="1400" dirty="0"/>
                    </a:p>
                  </a:txBody>
                  <a:tcPr/>
                </a:tc>
              </a:tr>
              <a:tr h="394796">
                <a:tc>
                  <a:txBody>
                    <a:bodyPr/>
                    <a:lstStyle/>
                    <a:p>
                      <a:pPr>
                        <a:tabLst>
                          <a:tab pos="441325" algn="r"/>
                        </a:tabLst>
                      </a:pPr>
                      <a:endParaRPr lang="en-US" sz="1400" i="1" dirty="0"/>
                    </a:p>
                  </a:txBody>
                  <a:tcPr>
                    <a:solidFill>
                      <a:srgbClr val="FFE389"/>
                    </a:solidFill>
                  </a:tcPr>
                </a:tc>
                <a:tc>
                  <a:txBody>
                    <a:bodyPr/>
                    <a:lstStyle/>
                    <a:p>
                      <a:r>
                        <a:rPr lang="en-US" sz="1400" b="1" dirty="0" smtClean="0"/>
                        <a:t>	Total  V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14</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current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0"/>
              </a:spcBef>
            </a:pPr>
            <a:r>
              <a:rPr lang="en-US" sz="2000" dirty="0" smtClean="0"/>
              <a:t>Third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1600" dirty="0" smtClean="0"/>
              <a:t>			</a:t>
            </a:r>
            <a:r>
              <a:rPr lang="en-US" sz="1400" dirty="0" smtClean="0"/>
              <a:t>LEGEND:       A – mandatory       B – Elective:      	B</a:t>
            </a:r>
            <a:r>
              <a:rPr lang="en-US" sz="1400" baseline="30000" dirty="0" smtClean="0"/>
              <a:t>*</a:t>
            </a:r>
            <a:r>
              <a:rPr lang="en-US" sz="1400" dirty="0" smtClean="0"/>
              <a:t> – spec in IT    (elective)</a:t>
            </a:r>
          </a:p>
          <a:p>
            <a:pPr>
              <a:spcBef>
                <a:spcPts val="0"/>
              </a:spcBef>
              <a:buNone/>
            </a:pPr>
            <a:r>
              <a:rPr lang="en-US" sz="1400" dirty="0" smtClean="0"/>
              <a:t>				 	         			B</a:t>
            </a:r>
            <a:r>
              <a:rPr lang="en-US" sz="1400" baseline="30000" dirty="0" smtClean="0"/>
              <a:t>**</a:t>
            </a:r>
            <a:r>
              <a:rPr lang="en-US" sz="1400" dirty="0" smtClean="0"/>
              <a:t>– spec in CE   (elective)</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988840"/>
          <a:ext cx="8352928" cy="3632123"/>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473755">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394796">
                <a:tc>
                  <a:txBody>
                    <a:bodyPr/>
                    <a:lstStyle/>
                    <a:p>
                      <a:pPr algn="ctr">
                        <a:tabLst>
                          <a:tab pos="447675" algn="r"/>
                        </a:tabLst>
                      </a:pPr>
                      <a:r>
                        <a:rPr lang="en-US" sz="1400" dirty="0" smtClean="0"/>
                        <a:t> 30</a:t>
                      </a:r>
                      <a:endParaRPr lang="en-US" sz="1400" dirty="0"/>
                    </a:p>
                  </a:txBody>
                  <a:tcPr/>
                </a:tc>
                <a:tc>
                  <a:txBody>
                    <a:bodyPr/>
                    <a:lstStyle/>
                    <a:p>
                      <a:r>
                        <a:rPr lang="en-US" sz="1400" kern="1200" baseline="0" dirty="0" smtClean="0">
                          <a:solidFill>
                            <a:schemeClr val="dk1"/>
                          </a:solidFill>
                          <a:latin typeface="+mn-lt"/>
                          <a:ea typeface="+mn-ea"/>
                          <a:cs typeface="+mn-cs"/>
                        </a:rPr>
                        <a:t>  Databases</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6</a:t>
                      </a:r>
                      <a:endParaRPr lang="en-US" sz="1400" dirty="0"/>
                    </a:p>
                  </a:txBody>
                  <a:tcPr/>
                </a:tc>
                <a:tc>
                  <a:txBody>
                    <a:bodyPr/>
                    <a:lstStyle/>
                    <a:p>
                      <a:pPr algn="ctr">
                        <a:tabLst>
                          <a:tab pos="623888" algn="r"/>
                        </a:tabLst>
                      </a:pPr>
                      <a:r>
                        <a:rPr lang="en-US" sz="1400" dirty="0" smtClean="0"/>
                        <a:t>3+0+2</a:t>
                      </a:r>
                      <a:endParaRPr lang="en-US" sz="1400" dirty="0"/>
                    </a:p>
                  </a:txBody>
                  <a:tcPr/>
                </a:tc>
                <a:tc>
                  <a:txBody>
                    <a:bodyPr/>
                    <a:lstStyle/>
                    <a:p>
                      <a:pPr algn="ctr"/>
                      <a:r>
                        <a:rPr lang="en-US" sz="1400" dirty="0" smtClean="0"/>
                        <a:t>A</a:t>
                      </a:r>
                      <a:endParaRPr lang="en-US" sz="1400" dirty="0"/>
                    </a:p>
                  </a:txBody>
                  <a:tcPr/>
                </a:tc>
              </a:tr>
              <a:tr h="394796">
                <a:tc>
                  <a:txBody>
                    <a:bodyPr/>
                    <a:lstStyle/>
                    <a:p>
                      <a:pPr>
                        <a:tabLst>
                          <a:tab pos="447675" algn="r"/>
                        </a:tabLst>
                      </a:pPr>
                      <a:r>
                        <a:rPr lang="en-US" sz="1400" dirty="0" smtClean="0"/>
                        <a:t>	  31</a:t>
                      </a:r>
                      <a:endParaRPr lang="en-US" sz="1400" dirty="0"/>
                    </a:p>
                  </a:txBody>
                  <a:tcPr/>
                </a:tc>
                <a:tc>
                  <a:txBody>
                    <a:bodyPr/>
                    <a:lstStyle/>
                    <a:p>
                      <a:r>
                        <a:rPr lang="en-US" sz="1400" dirty="0" smtClean="0"/>
                        <a:t>   Internet technologies</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3+0+1</a:t>
                      </a:r>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32</a:t>
                      </a:r>
                      <a:endParaRPr lang="en-US" sz="1400" dirty="0"/>
                    </a:p>
                  </a:txBody>
                  <a:tcPr>
                    <a:solidFill>
                      <a:srgbClr val="E7F3F4"/>
                    </a:solidFill>
                  </a:tcPr>
                </a:tc>
                <a:tc>
                  <a:txBody>
                    <a:bodyPr/>
                    <a:lstStyle/>
                    <a:p>
                      <a:r>
                        <a:rPr lang="en-US" sz="1400" kern="1200" baseline="0" dirty="0" smtClean="0">
                          <a:solidFill>
                            <a:schemeClr val="dk1"/>
                          </a:solidFill>
                          <a:latin typeface="+mn-lt"/>
                          <a:ea typeface="+mn-ea"/>
                          <a:cs typeface="+mn-cs"/>
                        </a:rPr>
                        <a:t>  Performances of computer systems</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3+0+1</a:t>
                      </a:r>
                    </a:p>
                  </a:txBody>
                  <a:tcPr/>
                </a:tc>
                <a:tc>
                  <a:txBody>
                    <a:bodyPr/>
                    <a:lstStyle/>
                    <a:p>
                      <a:pPr algn="ctr"/>
                      <a:r>
                        <a:rPr lang="en-US" sz="1400" dirty="0" smtClean="0"/>
                        <a:t>A</a:t>
                      </a:r>
                      <a:endParaRPr lang="en-US" sz="1400" dirty="0"/>
                    </a:p>
                  </a:txBody>
                  <a:tcPr/>
                </a:tc>
              </a:tr>
              <a:tr h="394796">
                <a:tc>
                  <a:txBody>
                    <a:bodyPr/>
                    <a:lstStyle/>
                    <a:p>
                      <a:pPr>
                        <a:tabLst>
                          <a:tab pos="441325" algn="r"/>
                        </a:tabLst>
                      </a:pPr>
                      <a:r>
                        <a:rPr lang="en-US" sz="1400" dirty="0" smtClean="0"/>
                        <a:t>	33</a:t>
                      </a:r>
                      <a:endParaRPr lang="en-US" sz="1400" dirty="0"/>
                    </a:p>
                  </a:txBody>
                  <a:tcPr>
                    <a:solidFill>
                      <a:srgbClr val="F2F9FA"/>
                    </a:solidFill>
                  </a:tcPr>
                </a:tc>
                <a:tc>
                  <a:txBody>
                    <a:bodyPr/>
                    <a:lstStyle/>
                    <a:p>
                      <a:r>
                        <a:rPr lang="en-US" sz="1400" kern="1200" baseline="0" dirty="0" smtClean="0">
                          <a:solidFill>
                            <a:schemeClr val="dk1"/>
                          </a:solidFill>
                          <a:latin typeface="+mn-lt"/>
                          <a:ea typeface="+mn-ea"/>
                          <a:cs typeface="+mn-cs"/>
                        </a:rPr>
                        <a:t>  Fundamentals of digital signal processing</a:t>
                      </a:r>
                      <a:endParaRPr lang="en-US" sz="1200" dirty="0"/>
                    </a:p>
                  </a:txBody>
                  <a:tcPr>
                    <a:solidFill>
                      <a:schemeClr val="bg1">
                        <a:lumMod val="95000"/>
                      </a:schemeClr>
                    </a:solidFill>
                  </a:tcPr>
                </a:tc>
                <a:tc>
                  <a:txBody>
                    <a:bodyPr/>
                    <a:lstStyle/>
                    <a:p>
                      <a:pPr algn="ctr"/>
                      <a:r>
                        <a:rPr lang="en-US" sz="1400" dirty="0" smtClean="0"/>
                        <a:t>6</a:t>
                      </a:r>
                      <a:endParaRPr lang="en-US" sz="1400" dirty="0"/>
                    </a:p>
                  </a:txBody>
                  <a:tcPr>
                    <a:solidFill>
                      <a:schemeClr val="bg1">
                        <a:lumMod val="95000"/>
                      </a:schemeClr>
                    </a:solidFill>
                  </a:tcPr>
                </a:tc>
                <a:tc>
                  <a:txBody>
                    <a:bodyPr/>
                    <a:lstStyle/>
                    <a:p>
                      <a:pPr algn="ctr"/>
                      <a:r>
                        <a:rPr lang="en-US" sz="1400" dirty="0" smtClean="0"/>
                        <a:t>6</a:t>
                      </a:r>
                      <a:endParaRPr lang="en-US" sz="1400" dirty="0"/>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3+1+2</a:t>
                      </a:r>
                    </a:p>
                  </a:txBody>
                  <a:tcPr>
                    <a:solidFill>
                      <a:schemeClr val="bg1">
                        <a:lumMod val="95000"/>
                      </a:schemeClr>
                    </a:solidFill>
                  </a:tcPr>
                </a:tc>
                <a:tc>
                  <a:txBody>
                    <a:bodyPr/>
                    <a:lstStyle/>
                    <a:p>
                      <a:pPr algn="ctr"/>
                      <a:r>
                        <a:rPr lang="en-US" sz="1400" dirty="0" smtClean="0"/>
                        <a:t>B</a:t>
                      </a:r>
                      <a:endParaRPr lang="en-US" sz="1400" dirty="0"/>
                    </a:p>
                  </a:txBody>
                  <a:tcPr>
                    <a:solidFill>
                      <a:schemeClr val="bg1">
                        <a:lumMod val="95000"/>
                      </a:schemeClr>
                    </a:solidFill>
                  </a:tcPr>
                </a:tc>
              </a:tr>
              <a:tr h="394796">
                <a:tc>
                  <a:txBody>
                    <a:bodyPr/>
                    <a:lstStyle/>
                    <a:p>
                      <a:pPr>
                        <a:tabLst>
                          <a:tab pos="441325" algn="r"/>
                        </a:tabLst>
                      </a:pPr>
                      <a:r>
                        <a:rPr lang="en-US" sz="1400" dirty="0" smtClean="0"/>
                        <a:t>	34</a:t>
                      </a:r>
                      <a:endParaRPr lang="en-US" sz="1400" dirty="0"/>
                    </a:p>
                  </a:txBody>
                  <a:tcPr>
                    <a:solidFill>
                      <a:srgbClr val="E6F2F4"/>
                    </a:solidFill>
                  </a:tcPr>
                </a:tc>
                <a:tc>
                  <a:txBody>
                    <a:bodyPr/>
                    <a:lstStyle/>
                    <a:p>
                      <a:r>
                        <a:rPr lang="en-US" sz="1400" dirty="0" smtClean="0"/>
                        <a:t>  </a:t>
                      </a:r>
                      <a:r>
                        <a:rPr lang="en-US" sz="1400" kern="1200" baseline="0" dirty="0" smtClean="0">
                          <a:solidFill>
                            <a:schemeClr val="dk1"/>
                          </a:solidFill>
                          <a:latin typeface="+mn-lt"/>
                          <a:ea typeface="+mn-ea"/>
                          <a:cs typeface="+mn-cs"/>
                        </a:rPr>
                        <a:t>System control theory fundamentals</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solidFill>
                      <a:srgbClr val="E6F2F4"/>
                    </a:solidFill>
                  </a:tcPr>
                </a:tc>
                <a:tc>
                  <a:txBody>
                    <a:bodyPr/>
                    <a:lstStyle/>
                    <a:p>
                      <a:pPr algn="ctr"/>
                      <a:r>
                        <a:rPr lang="en-US" sz="1400" dirty="0" smtClean="0"/>
                        <a:t>  B</a:t>
                      </a:r>
                      <a:r>
                        <a:rPr lang="en-US" sz="1400" baseline="30000" dirty="0" smtClean="0"/>
                        <a:t>**</a:t>
                      </a:r>
                      <a:endParaRPr lang="en-US" sz="1400" dirty="0"/>
                    </a:p>
                  </a:txBody>
                  <a:tcPr>
                    <a:solidFill>
                      <a:srgbClr val="E6F2F4"/>
                    </a:solidFill>
                  </a:tcPr>
                </a:tc>
              </a:tr>
              <a:tr h="394796">
                <a:tc>
                  <a:txBody>
                    <a:bodyPr/>
                    <a:lstStyle/>
                    <a:p>
                      <a:pPr>
                        <a:tabLst>
                          <a:tab pos="441325" algn="r"/>
                        </a:tabLst>
                      </a:pPr>
                      <a:r>
                        <a:rPr lang="en-US" sz="1400" dirty="0" smtClean="0"/>
                        <a:t>	35</a:t>
                      </a:r>
                      <a:endParaRPr lang="en-US" sz="1400" dirty="0"/>
                    </a:p>
                  </a:txBody>
                  <a:tcPr>
                    <a:solidFill>
                      <a:srgbClr val="F2F9FA"/>
                    </a:solidFill>
                  </a:tcPr>
                </a:tc>
                <a:tc>
                  <a:txBody>
                    <a:bodyPr/>
                    <a:lstStyle/>
                    <a:p>
                      <a:r>
                        <a:rPr lang="en-US" sz="1400" kern="1200" baseline="0" dirty="0" smtClean="0">
                          <a:solidFill>
                            <a:schemeClr val="dk1"/>
                          </a:solidFill>
                          <a:latin typeface="+mn-lt"/>
                          <a:ea typeface="+mn-ea"/>
                          <a:cs typeface="+mn-cs"/>
                        </a:rPr>
                        <a:t>  Electronic business</a:t>
                      </a:r>
                      <a:endParaRPr lang="en-US" sz="1400" dirty="0"/>
                    </a:p>
                  </a:txBody>
                  <a:tcPr>
                    <a:solidFill>
                      <a:srgbClr val="F2F9FA"/>
                    </a:solidFill>
                  </a:tcPr>
                </a:tc>
                <a:tc>
                  <a:txBody>
                    <a:bodyPr/>
                    <a:lstStyle/>
                    <a:p>
                      <a:pPr algn="ctr"/>
                      <a:r>
                        <a:rPr lang="en-US" sz="1400" dirty="0" smtClean="0"/>
                        <a:t>6</a:t>
                      </a:r>
                      <a:endParaRPr lang="en-US" sz="1400" dirty="0"/>
                    </a:p>
                  </a:txBody>
                  <a:tcPr>
                    <a:solidFill>
                      <a:srgbClr val="F2F9FA"/>
                    </a:solidFill>
                  </a:tcPr>
                </a:tc>
                <a:tc>
                  <a:txBody>
                    <a:bodyPr/>
                    <a:lstStyle/>
                    <a:p>
                      <a:pPr algn="ctr"/>
                      <a:r>
                        <a:rPr lang="en-US" sz="1400" dirty="0" smtClean="0"/>
                        <a:t>6</a:t>
                      </a:r>
                      <a:endParaRPr lang="en-US" sz="1400" dirty="0"/>
                    </a:p>
                  </a:txBody>
                  <a:tcPr>
                    <a:solidFill>
                      <a:srgbClr val="F2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3+1+2</a:t>
                      </a:r>
                    </a:p>
                  </a:txBody>
                  <a:tcPr>
                    <a:solidFill>
                      <a:srgbClr val="F2F9FA"/>
                    </a:solidFill>
                  </a:tcPr>
                </a:tc>
                <a:tc>
                  <a:txBody>
                    <a:bodyPr/>
                    <a:lstStyle/>
                    <a:p>
                      <a:pPr algn="ctr"/>
                      <a:r>
                        <a:rPr lang="en-US" sz="1400" dirty="0" smtClean="0"/>
                        <a:t> B</a:t>
                      </a:r>
                      <a:r>
                        <a:rPr lang="en-US" sz="1400" baseline="30000" dirty="0" smtClean="0"/>
                        <a:t>*</a:t>
                      </a:r>
                      <a:endParaRPr lang="en-US" sz="1400" dirty="0"/>
                    </a:p>
                  </a:txBody>
                  <a:tcPr>
                    <a:solidFill>
                      <a:srgbClr val="F2F9FA"/>
                    </a:solidFill>
                  </a:tcPr>
                </a:tc>
              </a:tr>
              <a:tr h="394796">
                <a:tc>
                  <a:txBody>
                    <a:bodyPr/>
                    <a:lstStyle/>
                    <a:p>
                      <a:pPr>
                        <a:tabLst>
                          <a:tab pos="441325" algn="r"/>
                        </a:tabLst>
                      </a:pPr>
                      <a:r>
                        <a:rPr lang="en-US" sz="1400" dirty="0" smtClean="0"/>
                        <a:t>	36</a:t>
                      </a:r>
                      <a:endParaRPr lang="en-US" sz="1400" dirty="0"/>
                    </a:p>
                  </a:txBody>
                  <a:tcPr>
                    <a:solidFill>
                      <a:srgbClr val="E6F2F4"/>
                    </a:solidFill>
                  </a:tcPr>
                </a:tc>
                <a:tc>
                  <a:txBody>
                    <a:bodyPr/>
                    <a:lstStyle/>
                    <a:p>
                      <a:r>
                        <a:rPr lang="en-US" sz="1400" kern="1200" baseline="0" dirty="0" smtClean="0">
                          <a:solidFill>
                            <a:schemeClr val="dk1"/>
                          </a:solidFill>
                          <a:latin typeface="+mn-lt"/>
                          <a:ea typeface="+mn-ea"/>
                          <a:cs typeface="+mn-cs"/>
                        </a:rPr>
                        <a:t>  Methods of artificial intelligence</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solidFill>
                      <a:srgbClr val="E6F2F4"/>
                    </a:solidFill>
                  </a:tcPr>
                </a:tc>
                <a:tc>
                  <a:txBody>
                    <a:bodyPr/>
                    <a:lstStyle/>
                    <a:p>
                      <a:pPr algn="ctr"/>
                      <a:r>
                        <a:rPr lang="en-US" sz="1400" dirty="0" smtClean="0"/>
                        <a:t> B</a:t>
                      </a:r>
                      <a:r>
                        <a:rPr lang="en-US" sz="1400" baseline="30000" dirty="0" smtClean="0"/>
                        <a:t>*</a:t>
                      </a:r>
                      <a:endParaRPr lang="en-US" sz="1400" dirty="0"/>
                    </a:p>
                  </a:txBody>
                  <a:tcPr>
                    <a:solidFill>
                      <a:srgbClr val="E6F2F4"/>
                    </a:solidFill>
                  </a:tcPr>
                </a:tc>
              </a:tr>
              <a:tr h="394796">
                <a:tc>
                  <a:txBody>
                    <a:bodyPr/>
                    <a:lstStyle/>
                    <a:p>
                      <a:pPr>
                        <a:tabLst>
                          <a:tab pos="441325" algn="r"/>
                        </a:tabLst>
                      </a:pPr>
                      <a:endParaRPr lang="en-US" sz="1400" i="1" dirty="0"/>
                    </a:p>
                  </a:txBody>
                  <a:tcPr>
                    <a:solidFill>
                      <a:srgbClr val="FFE389"/>
                    </a:solidFill>
                  </a:tcPr>
                </a:tc>
                <a:tc>
                  <a:txBody>
                    <a:bodyPr/>
                    <a:lstStyle/>
                    <a:p>
                      <a:r>
                        <a:rPr lang="en-US" sz="1400" b="1" dirty="0" smtClean="0"/>
                        <a:t>	Total  VI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15</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current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0"/>
              </a:spcBef>
            </a:pPr>
            <a:r>
              <a:rPr lang="en-US" sz="2000" dirty="0" smtClean="0"/>
              <a:t>Forth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1200"/>
              </a:spcBef>
              <a:buNone/>
            </a:pPr>
            <a:r>
              <a:rPr lang="en-US" sz="2000" dirty="0" smtClean="0"/>
              <a:t>	  			</a:t>
            </a:r>
            <a:r>
              <a:rPr lang="en-US" sz="1400" dirty="0" smtClean="0"/>
              <a:t>LEGEND:       A – mandatory        Elective:      B</a:t>
            </a:r>
            <a:r>
              <a:rPr lang="en-US" sz="1400" baseline="30000" dirty="0" smtClean="0"/>
              <a:t>*</a:t>
            </a:r>
            <a:r>
              <a:rPr lang="en-US" sz="1400" dirty="0" smtClean="0"/>
              <a:t> – spec in IT  	</a:t>
            </a:r>
          </a:p>
          <a:p>
            <a:pPr>
              <a:spcBef>
                <a:spcPts val="0"/>
              </a:spcBef>
              <a:buNone/>
            </a:pPr>
            <a:r>
              <a:rPr lang="en-US" sz="1400" dirty="0" smtClean="0"/>
              <a:t>				 	         			B</a:t>
            </a:r>
            <a:r>
              <a:rPr lang="en-US" sz="1400" baseline="30000" dirty="0" smtClean="0"/>
              <a:t>**</a:t>
            </a:r>
            <a:r>
              <a:rPr lang="en-US" sz="1400" dirty="0" smtClean="0"/>
              <a:t>– spec in CE </a:t>
            </a:r>
          </a:p>
          <a:p>
            <a:pPr>
              <a:spcBef>
                <a:spcPts val="600"/>
              </a:spcBef>
              <a:buNone/>
            </a:pPr>
            <a:endParaRPr lang="en-US" sz="14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916832"/>
          <a:ext cx="8352928" cy="3906711"/>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473755">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360000">
                <a:tc>
                  <a:txBody>
                    <a:bodyPr/>
                    <a:lstStyle/>
                    <a:p>
                      <a:pPr>
                        <a:tabLst>
                          <a:tab pos="441325" algn="r"/>
                        </a:tabLst>
                      </a:pPr>
                      <a:r>
                        <a:rPr lang="en-US" sz="1400" dirty="0" smtClean="0"/>
                        <a:t>	37</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Human-computer interaction</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algn="ctr">
                        <a:tabLst>
                          <a:tab pos="623888" algn="r"/>
                        </a:tabLst>
                      </a:pPr>
                      <a:r>
                        <a:rPr lang="en-US" sz="1400" dirty="0" smtClean="0"/>
                        <a:t>3+0+2</a:t>
                      </a:r>
                      <a:endParaRPr lang="en-US" sz="1400" dirty="0"/>
                    </a:p>
                  </a:txBody>
                  <a:tcPr/>
                </a:tc>
                <a:tc>
                  <a:txBody>
                    <a:bodyPr/>
                    <a:lstStyle/>
                    <a:p>
                      <a:pPr algn="ctr"/>
                      <a:r>
                        <a:rPr lang="en-US" sz="1400" dirty="0" smtClean="0"/>
                        <a:t>A</a:t>
                      </a:r>
                      <a:endParaRPr lang="en-US" sz="1400" dirty="0"/>
                    </a:p>
                  </a:txBody>
                  <a:tcPr/>
                </a:tc>
              </a:tr>
              <a:tr h="360000">
                <a:tc>
                  <a:txBody>
                    <a:bodyPr/>
                    <a:lstStyle/>
                    <a:p>
                      <a:pPr>
                        <a:tabLst>
                          <a:tab pos="441325" algn="r"/>
                        </a:tabLst>
                      </a:pPr>
                      <a:r>
                        <a:rPr lang="en-US" sz="1400" dirty="0" smtClean="0"/>
                        <a:t>	38</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Information systems</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3+0+2</a:t>
                      </a:r>
                      <a:endParaRPr lang="en-US" sz="1400" dirty="0"/>
                    </a:p>
                  </a:txBody>
                  <a:tcPr/>
                </a:tc>
                <a:tc>
                  <a:txBody>
                    <a:bodyPr/>
                    <a:lstStyle/>
                    <a:p>
                      <a:pPr algn="ctr"/>
                      <a:r>
                        <a:rPr lang="en-US" sz="1400" dirty="0" smtClean="0"/>
                        <a:t>A</a:t>
                      </a:r>
                      <a:endParaRPr lang="en-US" sz="1400" dirty="0"/>
                    </a:p>
                  </a:txBody>
                  <a:tcPr/>
                </a:tc>
              </a:tr>
              <a:tr h="360000">
                <a:tc>
                  <a:txBody>
                    <a:bodyPr/>
                    <a:lstStyle/>
                    <a:p>
                      <a:pPr>
                        <a:tabLst>
                          <a:tab pos="441325" algn="r"/>
                        </a:tabLst>
                      </a:pPr>
                      <a:r>
                        <a:rPr lang="en-US" sz="1400" dirty="0" smtClean="0"/>
                        <a:t>	39</a:t>
                      </a:r>
                      <a:endParaRPr lang="en-US" sz="1400" dirty="0"/>
                    </a:p>
                  </a:txBody>
                  <a:tcPr/>
                </a:tc>
                <a:tc>
                  <a:txBody>
                    <a:bodyPr/>
                    <a:lstStyle/>
                    <a:p>
                      <a:r>
                        <a:rPr lang="en-US" sz="1400" kern="1200" baseline="0" dirty="0" err="1" smtClean="0">
                          <a:solidFill>
                            <a:schemeClr val="dk1"/>
                          </a:solidFill>
                          <a:latin typeface="+mn-lt"/>
                          <a:ea typeface="+mn-ea"/>
                          <a:cs typeface="+mn-cs"/>
                        </a:rPr>
                        <a:t>Microprocessing</a:t>
                      </a:r>
                      <a:r>
                        <a:rPr lang="en-US" sz="1400" kern="1200" baseline="0" dirty="0" smtClean="0">
                          <a:solidFill>
                            <a:schemeClr val="dk1"/>
                          </a:solidFill>
                          <a:latin typeface="+mn-lt"/>
                          <a:ea typeface="+mn-ea"/>
                          <a:cs typeface="+mn-cs"/>
                        </a:rPr>
                        <a:t> systems 1</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2+2+1</a:t>
                      </a:r>
                    </a:p>
                  </a:txBody>
                  <a:tcPr/>
                </a:tc>
                <a:tc>
                  <a:txBody>
                    <a:bodyPr/>
                    <a:lstStyle/>
                    <a:p>
                      <a:pPr algn="ctr"/>
                      <a:r>
                        <a:rPr lang="en-US" sz="1400" dirty="0" smtClean="0"/>
                        <a:t>B</a:t>
                      </a:r>
                      <a:endParaRPr lang="en-US" sz="1400" dirty="0"/>
                    </a:p>
                  </a:txBody>
                  <a:tcPr/>
                </a:tc>
              </a:tr>
              <a:tr h="360000">
                <a:tc>
                  <a:txBody>
                    <a:bodyPr/>
                    <a:lstStyle/>
                    <a:p>
                      <a:pPr>
                        <a:tabLst>
                          <a:tab pos="441325" algn="r"/>
                        </a:tabLst>
                      </a:pPr>
                      <a:r>
                        <a:rPr lang="en-US" sz="1400" dirty="0" smtClean="0"/>
                        <a:t>	40</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Multimedia systems</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3+0+2</a:t>
                      </a:r>
                      <a:endParaRPr lang="en-US" sz="1400" dirty="0"/>
                    </a:p>
                  </a:txBody>
                  <a:tcPr/>
                </a:tc>
                <a:tc>
                  <a:txBody>
                    <a:bodyPr/>
                    <a:lstStyle/>
                    <a:p>
                      <a:pPr algn="ctr"/>
                      <a:r>
                        <a:rPr lang="en-US" sz="1400" dirty="0" smtClean="0"/>
                        <a:t>B</a:t>
                      </a:r>
                      <a:endParaRPr lang="en-US" sz="1400" dirty="0"/>
                    </a:p>
                  </a:txBody>
                  <a:tcPr/>
                </a:tc>
              </a:tr>
              <a:tr h="360000">
                <a:tc>
                  <a:txBody>
                    <a:bodyPr/>
                    <a:lstStyle/>
                    <a:p>
                      <a:pPr>
                        <a:tabLst>
                          <a:tab pos="441325" algn="r"/>
                        </a:tabLst>
                      </a:pPr>
                      <a:r>
                        <a:rPr lang="en-US" sz="1400" dirty="0" smtClean="0"/>
                        <a:t>	41</a:t>
                      </a:r>
                      <a:endParaRPr lang="en-US" sz="1400" dirty="0"/>
                    </a:p>
                  </a:txBody>
                  <a:tcPr/>
                </a:tc>
                <a:tc>
                  <a:txBody>
                    <a:bodyPr/>
                    <a:lstStyle/>
                    <a:p>
                      <a:pPr marL="0" indent="0"/>
                      <a:r>
                        <a:rPr lang="en-US" sz="1400" dirty="0" smtClean="0"/>
                        <a:t> </a:t>
                      </a:r>
                      <a:r>
                        <a:rPr lang="en-US" sz="1400" kern="1200" baseline="0" dirty="0" smtClean="0">
                          <a:solidFill>
                            <a:schemeClr val="dk1"/>
                          </a:solidFill>
                          <a:latin typeface="+mn-lt"/>
                          <a:ea typeface="+mn-ea"/>
                          <a:cs typeface="+mn-cs"/>
                        </a:rPr>
                        <a:t>Internet programming</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tc>
                <a:tc>
                  <a:txBody>
                    <a:bodyPr/>
                    <a:lstStyle/>
                    <a:p>
                      <a:pPr algn="ctr"/>
                      <a:r>
                        <a:rPr lang="en-US" sz="1400" dirty="0" smtClean="0"/>
                        <a:t>B</a:t>
                      </a:r>
                      <a:r>
                        <a:rPr lang="en-US" sz="1400" baseline="30000" dirty="0" smtClean="0"/>
                        <a:t>*</a:t>
                      </a:r>
                      <a:endParaRPr lang="en-US" sz="1400" dirty="0"/>
                    </a:p>
                  </a:txBody>
                  <a:tcPr/>
                </a:tc>
              </a:tr>
              <a:tr h="360000">
                <a:tc>
                  <a:txBody>
                    <a:bodyPr/>
                    <a:lstStyle/>
                    <a:p>
                      <a:pPr>
                        <a:tabLst>
                          <a:tab pos="441325" algn="r"/>
                        </a:tabLst>
                      </a:pPr>
                      <a:r>
                        <a:rPr lang="en-US" sz="1400" dirty="0" smtClean="0"/>
                        <a:t>	42</a:t>
                      </a:r>
                      <a:endParaRPr lang="en-US" sz="1400" dirty="0"/>
                    </a:p>
                  </a:txBody>
                  <a:tcPr/>
                </a:tc>
                <a:tc>
                  <a:txBody>
                    <a:bodyPr/>
                    <a:lstStyle/>
                    <a:p>
                      <a:pPr marL="0" indent="0"/>
                      <a:r>
                        <a:rPr lang="en-US" sz="1400" kern="1200" baseline="0" dirty="0" smtClean="0">
                          <a:solidFill>
                            <a:schemeClr val="dk1"/>
                          </a:solidFill>
                          <a:latin typeface="+mn-lt"/>
                          <a:ea typeface="+mn-ea"/>
                          <a:cs typeface="+mn-cs"/>
                        </a:rPr>
                        <a:t>  Real-time control and embedded computer systems</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2+2+1</a:t>
                      </a:r>
                    </a:p>
                  </a:txBody>
                  <a:tcPr/>
                </a:tc>
                <a:tc>
                  <a:txBody>
                    <a:bodyPr/>
                    <a:lstStyle/>
                    <a:p>
                      <a:pPr algn="ctr"/>
                      <a:r>
                        <a:rPr lang="en-US" sz="1400" dirty="0" smtClean="0"/>
                        <a:t>B</a:t>
                      </a:r>
                      <a:r>
                        <a:rPr lang="en-US" sz="1400" baseline="30000" dirty="0" smtClean="0"/>
                        <a:t>**</a:t>
                      </a:r>
                      <a:endParaRPr lang="en-US" sz="1400" dirty="0"/>
                    </a:p>
                  </a:txBody>
                  <a:tcPr/>
                </a:tc>
              </a:tr>
              <a:tr h="360000">
                <a:tc>
                  <a:txBody>
                    <a:bodyPr/>
                    <a:lstStyle/>
                    <a:p>
                      <a:pPr>
                        <a:tabLst>
                          <a:tab pos="441325" algn="r"/>
                        </a:tabLst>
                      </a:pPr>
                      <a:r>
                        <a:rPr lang="en-US" sz="1400" dirty="0" smtClean="0"/>
                        <a:t>	43</a:t>
                      </a:r>
                      <a:endParaRPr lang="en-US" sz="1400" dirty="0"/>
                    </a:p>
                  </a:txBody>
                  <a:tcPr/>
                </a:tc>
                <a:tc>
                  <a:txBody>
                    <a:bodyPr/>
                    <a:lstStyle/>
                    <a:p>
                      <a:pPr marL="0" indent="0"/>
                      <a:r>
                        <a:rPr lang="en-US" sz="1400" kern="1200" baseline="0" dirty="0" smtClean="0">
                          <a:solidFill>
                            <a:schemeClr val="dk1"/>
                          </a:solidFill>
                          <a:latin typeface="+mn-lt"/>
                          <a:ea typeface="+mn-ea"/>
                          <a:cs typeface="+mn-cs"/>
                        </a:rPr>
                        <a:t>  Data acquisition</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tc>
                <a:tc>
                  <a:txBody>
                    <a:bodyPr/>
                    <a:lstStyle/>
                    <a:p>
                      <a:pPr algn="ctr"/>
                      <a:r>
                        <a:rPr lang="en-US" sz="1400" dirty="0" smtClean="0"/>
                        <a:t>B</a:t>
                      </a:r>
                      <a:r>
                        <a:rPr lang="en-US" sz="1400" baseline="30000" dirty="0" smtClean="0"/>
                        <a:t>**</a:t>
                      </a:r>
                      <a:endParaRPr lang="en-US" sz="1400" dirty="0"/>
                    </a:p>
                  </a:txBody>
                  <a:tcPr/>
                </a:tc>
              </a:tr>
              <a:tr h="360000">
                <a:tc>
                  <a:txBody>
                    <a:bodyPr/>
                    <a:lstStyle/>
                    <a:p>
                      <a:pPr>
                        <a:tabLst>
                          <a:tab pos="441325" algn="r"/>
                        </a:tabLst>
                      </a:pPr>
                      <a:r>
                        <a:rPr lang="en-US" sz="1400" dirty="0" smtClean="0"/>
                        <a:t>	44</a:t>
                      </a:r>
                      <a:endParaRPr lang="en-US" sz="1400" dirty="0"/>
                    </a:p>
                  </a:txBody>
                  <a:tcPr/>
                </a:tc>
                <a:tc>
                  <a:txBody>
                    <a:bodyPr/>
                    <a:lstStyle/>
                    <a:p>
                      <a:pPr marL="0" indent="0"/>
                      <a:r>
                        <a:rPr lang="en-US" sz="1400" kern="1200" baseline="0" dirty="0" smtClean="0">
                          <a:solidFill>
                            <a:schemeClr val="dk1"/>
                          </a:solidFill>
                          <a:latin typeface="+mn-lt"/>
                          <a:ea typeface="+mn-ea"/>
                          <a:cs typeface="+mn-cs"/>
                        </a:rPr>
                        <a:t>  Robotics</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tc>
                <a:tc>
                  <a:txBody>
                    <a:bodyPr/>
                    <a:lstStyle/>
                    <a:p>
                      <a:pPr algn="ctr"/>
                      <a:r>
                        <a:rPr lang="en-US" sz="1400" dirty="0" smtClean="0"/>
                        <a:t>B</a:t>
                      </a:r>
                      <a:r>
                        <a:rPr lang="en-US" sz="1400" baseline="30000" dirty="0" smtClean="0"/>
                        <a:t>**</a:t>
                      </a:r>
                      <a:endParaRPr lang="en-US" sz="1400" dirty="0"/>
                    </a:p>
                  </a:txBody>
                  <a:tcPr/>
                </a:tc>
              </a:tr>
              <a:tr h="394796">
                <a:tc>
                  <a:txBody>
                    <a:bodyPr/>
                    <a:lstStyle/>
                    <a:p>
                      <a:pPr>
                        <a:tabLst>
                          <a:tab pos="441325" algn="r"/>
                        </a:tabLst>
                      </a:pPr>
                      <a:endParaRPr lang="en-US" sz="1400" i="1" dirty="0"/>
                    </a:p>
                  </a:txBody>
                  <a:tcPr>
                    <a:solidFill>
                      <a:srgbClr val="FFE389"/>
                    </a:solidFill>
                  </a:tcPr>
                </a:tc>
                <a:tc>
                  <a:txBody>
                    <a:bodyPr/>
                    <a:lstStyle/>
                    <a:p>
                      <a:r>
                        <a:rPr lang="en-US" sz="1400" b="1" dirty="0" smtClean="0"/>
                        <a:t>	Total  VII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16</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current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0"/>
              </a:spcBef>
            </a:pPr>
            <a:r>
              <a:rPr lang="en-US" sz="2000" dirty="0" smtClean="0"/>
              <a:t>Forth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1600" dirty="0" smtClean="0"/>
              <a:t>			</a:t>
            </a:r>
            <a:r>
              <a:rPr lang="en-US" sz="1400" dirty="0" smtClean="0"/>
              <a:t>LEGEND:       A – mandatory       B – Elective:      	B</a:t>
            </a:r>
            <a:r>
              <a:rPr lang="en-US" sz="1400" baseline="30000" dirty="0" smtClean="0"/>
              <a:t>*</a:t>
            </a:r>
            <a:r>
              <a:rPr lang="en-US" sz="1400" dirty="0" smtClean="0"/>
              <a:t> – spec in IT    (elective)</a:t>
            </a:r>
          </a:p>
          <a:p>
            <a:pPr>
              <a:spcBef>
                <a:spcPts val="0"/>
              </a:spcBef>
              <a:buNone/>
            </a:pPr>
            <a:r>
              <a:rPr lang="en-US" sz="1400" dirty="0" smtClean="0"/>
              <a:t>				 	         			B</a:t>
            </a:r>
            <a:r>
              <a:rPr lang="en-US" sz="1400" baseline="30000" dirty="0" smtClean="0"/>
              <a:t>**</a:t>
            </a:r>
            <a:r>
              <a:rPr lang="en-US" sz="1400" dirty="0" smtClean="0"/>
              <a:t>– spec in CE   (elective)</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839808"/>
          <a:ext cx="8352928" cy="4541520"/>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289965">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241638">
                <a:tc>
                  <a:txBody>
                    <a:bodyPr/>
                    <a:lstStyle/>
                    <a:p>
                      <a:pPr algn="ctr">
                        <a:tabLst>
                          <a:tab pos="447675" algn="r"/>
                        </a:tabLst>
                      </a:pPr>
                      <a:r>
                        <a:rPr lang="en-US" sz="1400" dirty="0" smtClean="0"/>
                        <a:t> 45</a:t>
                      </a:r>
                      <a:endParaRPr lang="en-US" sz="1400" dirty="0"/>
                    </a:p>
                  </a:txBody>
                  <a:tcPr/>
                </a:tc>
                <a:tc>
                  <a:txBody>
                    <a:bodyPr/>
                    <a:lstStyle/>
                    <a:p>
                      <a:r>
                        <a:rPr lang="en-US" sz="1400" kern="1200" baseline="0" dirty="0" smtClean="0">
                          <a:solidFill>
                            <a:schemeClr val="dk1"/>
                          </a:solidFill>
                          <a:latin typeface="+mn-lt"/>
                          <a:ea typeface="+mn-ea"/>
                          <a:cs typeface="+mn-cs"/>
                        </a:rPr>
                        <a:t>  Management</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3</a:t>
                      </a:r>
                      <a:endParaRPr lang="en-US" sz="1400" dirty="0"/>
                    </a:p>
                  </a:txBody>
                  <a:tcPr/>
                </a:tc>
                <a:tc>
                  <a:txBody>
                    <a:bodyPr/>
                    <a:lstStyle/>
                    <a:p>
                      <a:pPr algn="ctr">
                        <a:tabLst>
                          <a:tab pos="623888" algn="r"/>
                        </a:tabLst>
                      </a:pPr>
                      <a:r>
                        <a:rPr lang="en-US" sz="1400" dirty="0" smtClean="0"/>
                        <a:t>3+0+0</a:t>
                      </a:r>
                      <a:endParaRPr lang="en-US" sz="1400" dirty="0"/>
                    </a:p>
                  </a:txBody>
                  <a:tcPr/>
                </a:tc>
                <a:tc>
                  <a:txBody>
                    <a:bodyPr/>
                    <a:lstStyle/>
                    <a:p>
                      <a:pPr algn="ctr"/>
                      <a:r>
                        <a:rPr lang="en-US" sz="1400" dirty="0" smtClean="0"/>
                        <a:t>A</a:t>
                      </a:r>
                      <a:endParaRPr lang="en-US" sz="1400" dirty="0"/>
                    </a:p>
                  </a:txBody>
                  <a:tcPr/>
                </a:tc>
              </a:tr>
              <a:tr h="410784">
                <a:tc>
                  <a:txBody>
                    <a:bodyPr/>
                    <a:lstStyle/>
                    <a:p>
                      <a:pPr>
                        <a:tabLst>
                          <a:tab pos="447675" algn="r"/>
                        </a:tabLst>
                      </a:pPr>
                      <a:r>
                        <a:rPr lang="en-US" sz="1400" dirty="0" smtClean="0"/>
                        <a:t>	  46</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Artificial intelligence and computer simulation</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tc>
                <a:tc>
                  <a:txBody>
                    <a:bodyPr/>
                    <a:lstStyle/>
                    <a:p>
                      <a:pPr algn="ctr"/>
                      <a:r>
                        <a:rPr lang="en-US" sz="1400" dirty="0" smtClean="0"/>
                        <a:t>B</a:t>
                      </a:r>
                      <a:endParaRPr lang="en-US" sz="1400" dirty="0"/>
                    </a:p>
                  </a:txBody>
                  <a:tcPr/>
                </a:tc>
              </a:tr>
              <a:tr h="241638">
                <a:tc>
                  <a:txBody>
                    <a:bodyPr/>
                    <a:lstStyle/>
                    <a:p>
                      <a:pPr>
                        <a:tabLst>
                          <a:tab pos="441325" algn="r"/>
                        </a:tabLst>
                      </a:pPr>
                      <a:r>
                        <a:rPr lang="en-US" sz="1400" dirty="0" smtClean="0"/>
                        <a:t>	47</a:t>
                      </a:r>
                      <a:endParaRPr lang="en-US" sz="1400" dirty="0"/>
                    </a:p>
                  </a:txBody>
                  <a:tcPr>
                    <a:solidFill>
                      <a:srgbClr val="E7F3F4"/>
                    </a:solidFill>
                  </a:tcPr>
                </a:tc>
                <a:tc>
                  <a:txBody>
                    <a:bodyPr/>
                    <a:lstStyle/>
                    <a:p>
                      <a:r>
                        <a:rPr lang="en-US" sz="1400" kern="1200" baseline="0" dirty="0" smtClean="0">
                          <a:solidFill>
                            <a:schemeClr val="dk1"/>
                          </a:solidFill>
                          <a:latin typeface="+mn-lt"/>
                          <a:ea typeface="+mn-ea"/>
                          <a:cs typeface="+mn-cs"/>
                        </a:rPr>
                        <a:t>  Compiler and interpreter design</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tc>
                <a:tc>
                  <a:txBody>
                    <a:bodyPr/>
                    <a:lstStyle/>
                    <a:p>
                      <a:pPr algn="ctr"/>
                      <a:r>
                        <a:rPr lang="en-US" sz="1400" dirty="0" smtClean="0"/>
                        <a:t>B</a:t>
                      </a:r>
                      <a:endParaRPr lang="en-US" sz="1400" dirty="0"/>
                    </a:p>
                  </a:txBody>
                  <a:tcPr/>
                </a:tc>
              </a:tr>
              <a:tr h="241638">
                <a:tc>
                  <a:txBody>
                    <a:bodyPr/>
                    <a:lstStyle/>
                    <a:p>
                      <a:pPr>
                        <a:tabLst>
                          <a:tab pos="441325" algn="r"/>
                        </a:tabLst>
                      </a:pPr>
                      <a:r>
                        <a:rPr lang="en-US" sz="1400" dirty="0" smtClean="0"/>
                        <a:t>	48</a:t>
                      </a:r>
                      <a:endParaRPr lang="en-US" sz="1400" dirty="0"/>
                    </a:p>
                  </a:txBody>
                  <a:tcPr>
                    <a:solidFill>
                      <a:srgbClr val="F2F9FA"/>
                    </a:solidFill>
                  </a:tcPr>
                </a:tc>
                <a:tc>
                  <a:txBody>
                    <a:bodyPr/>
                    <a:lstStyle/>
                    <a:p>
                      <a:r>
                        <a:rPr lang="en-US" sz="1400" kern="1200" baseline="0" dirty="0" smtClean="0">
                          <a:solidFill>
                            <a:schemeClr val="dk1"/>
                          </a:solidFill>
                          <a:latin typeface="+mn-lt"/>
                          <a:ea typeface="+mn-ea"/>
                          <a:cs typeface="+mn-cs"/>
                        </a:rPr>
                        <a:t>  Object oriented design and programming</a:t>
                      </a:r>
                      <a:endParaRPr lang="en-US" sz="1400" dirty="0"/>
                    </a:p>
                  </a:txBody>
                  <a:tcPr>
                    <a:solidFill>
                      <a:schemeClr val="bg1">
                        <a:lumMod val="95000"/>
                      </a:schemeClr>
                    </a:solidFill>
                  </a:tcPr>
                </a:tc>
                <a:tc>
                  <a:txBody>
                    <a:bodyPr/>
                    <a:lstStyle/>
                    <a:p>
                      <a:pPr algn="ctr"/>
                      <a:r>
                        <a:rPr lang="en-US" sz="1400" dirty="0" smtClean="0"/>
                        <a:t>8</a:t>
                      </a:r>
                      <a:endParaRPr lang="en-US" sz="1400" dirty="0"/>
                    </a:p>
                  </a:txBody>
                  <a:tcPr>
                    <a:solidFill>
                      <a:schemeClr val="bg1">
                        <a:lumMod val="95000"/>
                      </a:schemeClr>
                    </a:solidFill>
                  </a:tcPr>
                </a:tc>
                <a:tc>
                  <a:txBody>
                    <a:bodyPr/>
                    <a:lstStyle/>
                    <a:p>
                      <a:pPr algn="ctr"/>
                      <a:r>
                        <a:rPr lang="en-US" sz="1400" dirty="0" smtClean="0"/>
                        <a:t>6</a:t>
                      </a:r>
                      <a:endParaRPr lang="en-US" sz="1400" dirty="0"/>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solidFill>
                      <a:schemeClr val="bg1">
                        <a:lumMod val="95000"/>
                      </a:schemeClr>
                    </a:solidFill>
                  </a:tcPr>
                </a:tc>
                <a:tc>
                  <a:txBody>
                    <a:bodyPr/>
                    <a:lstStyle/>
                    <a:p>
                      <a:pPr algn="ctr"/>
                      <a:r>
                        <a:rPr lang="en-US" sz="1400" dirty="0" smtClean="0"/>
                        <a:t>B</a:t>
                      </a:r>
                      <a:endParaRPr lang="en-US" sz="1400" dirty="0"/>
                    </a:p>
                  </a:txBody>
                  <a:tcPr>
                    <a:solidFill>
                      <a:schemeClr val="bg1">
                        <a:lumMod val="95000"/>
                      </a:schemeClr>
                    </a:solidFill>
                  </a:tcPr>
                </a:tc>
              </a:tr>
              <a:tr h="241638">
                <a:tc>
                  <a:txBody>
                    <a:bodyPr/>
                    <a:lstStyle/>
                    <a:p>
                      <a:pPr>
                        <a:tabLst>
                          <a:tab pos="441325" algn="r"/>
                        </a:tabLst>
                      </a:pPr>
                      <a:r>
                        <a:rPr lang="en-US" sz="1400" dirty="0" smtClean="0"/>
                        <a:t>	49</a:t>
                      </a:r>
                      <a:endParaRPr lang="en-US" sz="1400" dirty="0"/>
                    </a:p>
                  </a:txBody>
                  <a:tcPr>
                    <a:solidFill>
                      <a:srgbClr val="E6F2F4"/>
                    </a:solidFill>
                  </a:tcPr>
                </a:tc>
                <a:tc>
                  <a:txBody>
                    <a:bodyPr/>
                    <a:lstStyle/>
                    <a:p>
                      <a:r>
                        <a:rPr lang="en-US" sz="1400" dirty="0" smtClean="0"/>
                        <a:t>  </a:t>
                      </a:r>
                      <a:r>
                        <a:rPr lang="en-US" sz="1400" kern="1200" baseline="0" dirty="0" smtClean="0">
                          <a:solidFill>
                            <a:schemeClr val="dk1"/>
                          </a:solidFill>
                          <a:latin typeface="+mn-lt"/>
                          <a:ea typeface="+mn-ea"/>
                          <a:cs typeface="+mn-cs"/>
                        </a:rPr>
                        <a:t>Internet based information systems design</a:t>
                      </a:r>
                      <a:endParaRPr lang="en-US" sz="1400" dirty="0"/>
                    </a:p>
                  </a:txBody>
                  <a:tcPr>
                    <a:solidFill>
                      <a:srgbClr val="E6F2F4"/>
                    </a:solidFill>
                  </a:tcPr>
                </a:tc>
                <a:tc>
                  <a:txBody>
                    <a:bodyPr/>
                    <a:lstStyle/>
                    <a:p>
                      <a:pPr algn="ctr"/>
                      <a:r>
                        <a:rPr lang="en-US" sz="1400" dirty="0" smtClean="0"/>
                        <a:t>8</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solidFill>
                      <a:srgbClr val="E6F2F4"/>
                    </a:solidFill>
                  </a:tcPr>
                </a:tc>
                <a:tc>
                  <a:txBody>
                    <a:bodyPr/>
                    <a:lstStyle/>
                    <a:p>
                      <a:pPr algn="ctr"/>
                      <a:r>
                        <a:rPr lang="en-US" sz="1400" dirty="0" smtClean="0"/>
                        <a:t> B</a:t>
                      </a:r>
                      <a:endParaRPr lang="en-US" sz="1400" dirty="0"/>
                    </a:p>
                  </a:txBody>
                  <a:tcPr>
                    <a:solidFill>
                      <a:srgbClr val="E6F2F4"/>
                    </a:solidFill>
                  </a:tcPr>
                </a:tc>
              </a:tr>
              <a:tr h="241638">
                <a:tc>
                  <a:txBody>
                    <a:bodyPr/>
                    <a:lstStyle/>
                    <a:p>
                      <a:pPr>
                        <a:tabLst>
                          <a:tab pos="441325" algn="r"/>
                        </a:tabLst>
                      </a:pPr>
                      <a:r>
                        <a:rPr lang="en-US" sz="1400" dirty="0" smtClean="0"/>
                        <a:t>	50</a:t>
                      </a:r>
                      <a:endParaRPr lang="en-US" sz="1400" dirty="0"/>
                    </a:p>
                  </a:txBody>
                  <a:tcPr>
                    <a:solidFill>
                      <a:srgbClr val="F2F9FA"/>
                    </a:solidFill>
                  </a:tcPr>
                </a:tc>
                <a:tc>
                  <a:txBody>
                    <a:bodyPr/>
                    <a:lstStyle/>
                    <a:p>
                      <a:r>
                        <a:rPr lang="en-US" sz="1400" kern="1200" baseline="0" dirty="0" smtClean="0">
                          <a:solidFill>
                            <a:schemeClr val="dk1"/>
                          </a:solidFill>
                          <a:latin typeface="+mn-lt"/>
                          <a:ea typeface="+mn-ea"/>
                          <a:cs typeface="+mn-cs"/>
                        </a:rPr>
                        <a:t>  Cryptography and computer security</a:t>
                      </a:r>
                      <a:endParaRPr lang="en-US" sz="1400" dirty="0"/>
                    </a:p>
                  </a:txBody>
                  <a:tcPr>
                    <a:solidFill>
                      <a:srgbClr val="F2F9FA"/>
                    </a:solidFill>
                  </a:tcPr>
                </a:tc>
                <a:tc>
                  <a:txBody>
                    <a:bodyPr/>
                    <a:lstStyle/>
                    <a:p>
                      <a:pPr algn="ctr"/>
                      <a:r>
                        <a:rPr lang="en-US" sz="1400" dirty="0" smtClean="0"/>
                        <a:t>8</a:t>
                      </a:r>
                      <a:endParaRPr lang="en-US" sz="1400" dirty="0"/>
                    </a:p>
                  </a:txBody>
                  <a:tcPr>
                    <a:solidFill>
                      <a:srgbClr val="F2F9FA"/>
                    </a:solidFill>
                  </a:tcPr>
                </a:tc>
                <a:tc>
                  <a:txBody>
                    <a:bodyPr/>
                    <a:lstStyle/>
                    <a:p>
                      <a:pPr algn="ctr"/>
                      <a:r>
                        <a:rPr lang="en-US" sz="1400" dirty="0" smtClean="0"/>
                        <a:t>6</a:t>
                      </a:r>
                      <a:endParaRPr lang="en-US" sz="1400" dirty="0"/>
                    </a:p>
                  </a:txBody>
                  <a:tcPr>
                    <a:solidFill>
                      <a:srgbClr val="F2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solidFill>
                      <a:srgbClr val="F2F9FA"/>
                    </a:solidFill>
                  </a:tcPr>
                </a:tc>
                <a:tc>
                  <a:txBody>
                    <a:bodyPr/>
                    <a:lstStyle/>
                    <a:p>
                      <a:pPr algn="ctr"/>
                      <a:r>
                        <a:rPr lang="en-US" sz="1400" dirty="0" smtClean="0"/>
                        <a:t> B</a:t>
                      </a:r>
                      <a:endParaRPr lang="en-US" sz="1400" dirty="0"/>
                    </a:p>
                  </a:txBody>
                  <a:tcPr>
                    <a:solidFill>
                      <a:srgbClr val="F2F9FA"/>
                    </a:solidFill>
                  </a:tcPr>
                </a:tc>
              </a:tr>
              <a:tr h="241638">
                <a:tc>
                  <a:txBody>
                    <a:bodyPr/>
                    <a:lstStyle/>
                    <a:p>
                      <a:pPr>
                        <a:tabLst>
                          <a:tab pos="441325" algn="r"/>
                        </a:tabLst>
                      </a:pPr>
                      <a:r>
                        <a:rPr lang="en-US" sz="1400" dirty="0" smtClean="0"/>
                        <a:t>	51</a:t>
                      </a:r>
                      <a:endParaRPr lang="en-US" sz="1400" dirty="0"/>
                    </a:p>
                  </a:txBody>
                  <a:tcPr>
                    <a:solidFill>
                      <a:srgbClr val="E7F3F4"/>
                    </a:solidFill>
                  </a:tcPr>
                </a:tc>
                <a:tc>
                  <a:txBody>
                    <a:bodyPr/>
                    <a:lstStyle/>
                    <a:p>
                      <a:r>
                        <a:rPr lang="en-US" sz="1400" kern="1200" baseline="0" dirty="0" smtClean="0">
                          <a:solidFill>
                            <a:schemeClr val="dk1"/>
                          </a:solidFill>
                          <a:latin typeface="+mn-lt"/>
                          <a:ea typeface="+mn-ea"/>
                          <a:cs typeface="+mn-cs"/>
                        </a:rPr>
                        <a:t>  Computer systems design</a:t>
                      </a:r>
                      <a:endParaRPr lang="en-US" sz="1400" dirty="0"/>
                    </a:p>
                  </a:txBody>
                  <a:tcPr>
                    <a:solidFill>
                      <a:srgbClr val="E7F3F4"/>
                    </a:solidFill>
                  </a:tcPr>
                </a:tc>
                <a:tc>
                  <a:txBody>
                    <a:bodyPr/>
                    <a:lstStyle/>
                    <a:p>
                      <a:pPr algn="ctr"/>
                      <a:r>
                        <a:rPr lang="en-US" sz="1400" dirty="0" smtClean="0"/>
                        <a:t>8</a:t>
                      </a:r>
                      <a:endParaRPr lang="en-US" sz="1400" dirty="0"/>
                    </a:p>
                  </a:txBody>
                  <a:tcPr>
                    <a:solidFill>
                      <a:srgbClr val="E7F3F4"/>
                    </a:solidFill>
                  </a:tcPr>
                </a:tc>
                <a:tc>
                  <a:txBody>
                    <a:bodyPr/>
                    <a:lstStyle/>
                    <a:p>
                      <a:pPr algn="ctr"/>
                      <a:r>
                        <a:rPr lang="en-US" sz="1400" dirty="0" smtClean="0"/>
                        <a:t>6</a:t>
                      </a:r>
                      <a:endParaRPr lang="en-US" sz="1400" dirty="0"/>
                    </a:p>
                  </a:txBody>
                  <a:tcPr>
                    <a:solidFill>
                      <a:srgbClr val="E7F3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solidFill>
                      <a:srgbClr val="E7F3F4"/>
                    </a:solidFill>
                  </a:tcPr>
                </a:tc>
                <a:tc>
                  <a:txBody>
                    <a:bodyPr/>
                    <a:lstStyle/>
                    <a:p>
                      <a:pPr algn="ctr"/>
                      <a:r>
                        <a:rPr lang="en-US" sz="1400" dirty="0" smtClean="0"/>
                        <a:t> B</a:t>
                      </a:r>
                      <a:endParaRPr lang="en-US" sz="1400" dirty="0"/>
                    </a:p>
                  </a:txBody>
                  <a:tcPr>
                    <a:solidFill>
                      <a:srgbClr val="E7F3F4"/>
                    </a:solidFill>
                  </a:tcPr>
                </a:tc>
              </a:tr>
              <a:tr h="241638">
                <a:tc>
                  <a:txBody>
                    <a:bodyPr/>
                    <a:lstStyle/>
                    <a:p>
                      <a:pPr>
                        <a:tabLst>
                          <a:tab pos="441325" algn="r"/>
                        </a:tabLst>
                      </a:pPr>
                      <a:r>
                        <a:rPr lang="en-US" sz="1400" dirty="0" smtClean="0"/>
                        <a:t>	52</a:t>
                      </a:r>
                      <a:endParaRPr lang="en-US" sz="1400" dirty="0"/>
                    </a:p>
                  </a:txBody>
                  <a:tcPr>
                    <a:solidFill>
                      <a:srgbClr val="F3F9FA"/>
                    </a:solidFill>
                  </a:tcPr>
                </a:tc>
                <a:tc>
                  <a:txBody>
                    <a:bodyPr/>
                    <a:lstStyle/>
                    <a:p>
                      <a:r>
                        <a:rPr lang="en-US" sz="1400" kern="1200" baseline="0" dirty="0" smtClean="0">
                          <a:solidFill>
                            <a:schemeClr val="dk1"/>
                          </a:solidFill>
                          <a:latin typeface="+mn-lt"/>
                          <a:ea typeface="+mn-ea"/>
                          <a:cs typeface="+mn-cs"/>
                        </a:rPr>
                        <a:t>  Computer integrated manufacturing</a:t>
                      </a:r>
                      <a:endParaRPr lang="en-US" sz="1400" dirty="0"/>
                    </a:p>
                  </a:txBody>
                  <a:tcPr>
                    <a:solidFill>
                      <a:srgbClr val="F3F9FA"/>
                    </a:solidFill>
                  </a:tcPr>
                </a:tc>
                <a:tc>
                  <a:txBody>
                    <a:bodyPr/>
                    <a:lstStyle/>
                    <a:p>
                      <a:pPr algn="ctr"/>
                      <a:r>
                        <a:rPr lang="en-US" sz="1400" dirty="0" smtClean="0"/>
                        <a:t>8</a:t>
                      </a:r>
                      <a:endParaRPr lang="en-US" sz="1400" dirty="0"/>
                    </a:p>
                  </a:txBody>
                  <a:tcPr>
                    <a:solidFill>
                      <a:srgbClr val="F3F9FA"/>
                    </a:solidFill>
                  </a:tcPr>
                </a:tc>
                <a:tc>
                  <a:txBody>
                    <a:bodyPr/>
                    <a:lstStyle/>
                    <a:p>
                      <a:pPr algn="ctr"/>
                      <a:r>
                        <a:rPr lang="en-US" sz="1400" dirty="0" smtClean="0"/>
                        <a:t>6</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solidFill>
                      <a:srgbClr val="F3F9FA"/>
                    </a:solidFill>
                  </a:tcPr>
                </a:tc>
                <a:tc>
                  <a:txBody>
                    <a:bodyPr/>
                    <a:lstStyle/>
                    <a:p>
                      <a:pPr algn="ctr"/>
                      <a:r>
                        <a:rPr lang="en-US" sz="1400" dirty="0" smtClean="0"/>
                        <a:t> B</a:t>
                      </a:r>
                      <a:endParaRPr lang="en-US" sz="1400" dirty="0"/>
                    </a:p>
                  </a:txBody>
                  <a:tcPr>
                    <a:solidFill>
                      <a:srgbClr val="F3F9FA"/>
                    </a:solidFill>
                  </a:tcPr>
                </a:tc>
              </a:tr>
              <a:tr h="241638">
                <a:tc>
                  <a:txBody>
                    <a:bodyPr/>
                    <a:lstStyle/>
                    <a:p>
                      <a:pPr algn="ctr">
                        <a:tabLst>
                          <a:tab pos="441325" algn="r"/>
                        </a:tabLst>
                      </a:pPr>
                      <a:r>
                        <a:rPr lang="en-US" sz="1400" dirty="0" smtClean="0"/>
                        <a:t>53</a:t>
                      </a:r>
                      <a:endParaRPr lang="en-US" sz="1400" dirty="0"/>
                    </a:p>
                  </a:txBody>
                  <a:tcPr>
                    <a:solidFill>
                      <a:srgbClr val="E6F2F4"/>
                    </a:solidFill>
                  </a:tcPr>
                </a:tc>
                <a:tc>
                  <a:txBody>
                    <a:bodyPr/>
                    <a:lstStyle/>
                    <a:p>
                      <a:r>
                        <a:rPr lang="en-US" sz="1400" kern="1200" baseline="0" dirty="0" smtClean="0">
                          <a:solidFill>
                            <a:schemeClr val="dk1"/>
                          </a:solidFill>
                          <a:latin typeface="+mn-lt"/>
                          <a:ea typeface="+mn-ea"/>
                          <a:cs typeface="+mn-cs"/>
                        </a:rPr>
                        <a:t>  Digital image processing</a:t>
                      </a:r>
                      <a:endParaRPr lang="en-US" sz="1400" dirty="0"/>
                    </a:p>
                  </a:txBody>
                  <a:tcPr>
                    <a:solidFill>
                      <a:srgbClr val="E6F2F4"/>
                    </a:solidFill>
                  </a:tcPr>
                </a:tc>
                <a:tc>
                  <a:txBody>
                    <a:bodyPr/>
                    <a:lstStyle/>
                    <a:p>
                      <a:pPr algn="ctr"/>
                      <a:r>
                        <a:rPr lang="en-US" sz="1400" dirty="0" smtClean="0"/>
                        <a:t>8</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solidFill>
                      <a:srgbClr val="E6F2F4"/>
                    </a:solidFill>
                  </a:tcPr>
                </a:tc>
                <a:tc>
                  <a:txBody>
                    <a:bodyPr/>
                    <a:lstStyle/>
                    <a:p>
                      <a:pPr algn="ctr"/>
                      <a:r>
                        <a:rPr lang="en-US" sz="1400" dirty="0" smtClean="0"/>
                        <a:t>B</a:t>
                      </a:r>
                      <a:endParaRPr lang="en-US" sz="1400" baseline="30000" dirty="0" smtClean="0"/>
                    </a:p>
                  </a:txBody>
                  <a:tcPr>
                    <a:solidFill>
                      <a:srgbClr val="E6F2F4"/>
                    </a:solidFill>
                  </a:tcPr>
                </a:tc>
              </a:tr>
              <a:tr h="241638">
                <a:tc>
                  <a:txBody>
                    <a:bodyPr/>
                    <a:lstStyle/>
                    <a:p>
                      <a:pPr>
                        <a:tabLst>
                          <a:tab pos="441325" algn="r"/>
                        </a:tabLst>
                      </a:pPr>
                      <a:r>
                        <a:rPr lang="en-US" sz="1400" dirty="0" smtClean="0"/>
                        <a:t>	54</a:t>
                      </a:r>
                      <a:endParaRPr lang="en-US" sz="1400" dirty="0"/>
                    </a:p>
                  </a:txBody>
                  <a:tcPr>
                    <a:solidFill>
                      <a:srgbClr val="F3F9FA"/>
                    </a:solidFill>
                  </a:tcPr>
                </a:tc>
                <a:tc>
                  <a:txBody>
                    <a:bodyPr/>
                    <a:lstStyle/>
                    <a:p>
                      <a:r>
                        <a:rPr lang="en-US" sz="1400" kern="1200" baseline="0" dirty="0" smtClean="0">
                          <a:solidFill>
                            <a:schemeClr val="dk1"/>
                          </a:solidFill>
                          <a:latin typeface="+mn-lt"/>
                          <a:ea typeface="+mn-ea"/>
                          <a:cs typeface="+mn-cs"/>
                        </a:rPr>
                        <a:t>  Computer graphics</a:t>
                      </a:r>
                      <a:endParaRPr lang="en-US" sz="1100" dirty="0"/>
                    </a:p>
                  </a:txBody>
                  <a:tcPr>
                    <a:solidFill>
                      <a:srgbClr val="F3F9FA"/>
                    </a:solidFill>
                  </a:tcPr>
                </a:tc>
                <a:tc>
                  <a:txBody>
                    <a:bodyPr/>
                    <a:lstStyle/>
                    <a:p>
                      <a:pPr algn="ctr"/>
                      <a:r>
                        <a:rPr lang="en-US" sz="1400" dirty="0" smtClean="0"/>
                        <a:t>8</a:t>
                      </a:r>
                      <a:endParaRPr lang="en-US" sz="1400" dirty="0"/>
                    </a:p>
                  </a:txBody>
                  <a:tcPr>
                    <a:solidFill>
                      <a:srgbClr val="F3F9FA"/>
                    </a:solidFill>
                  </a:tcPr>
                </a:tc>
                <a:tc>
                  <a:txBody>
                    <a:bodyPr/>
                    <a:lstStyle/>
                    <a:p>
                      <a:pPr algn="ctr"/>
                      <a:r>
                        <a:rPr lang="en-US" sz="1400" dirty="0" smtClean="0"/>
                        <a:t>6</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solidFill>
                      <a:srgbClr val="F3F9FA"/>
                    </a:solidFill>
                  </a:tcPr>
                </a:tc>
                <a:tc>
                  <a:txBody>
                    <a:bodyPr/>
                    <a:lstStyle/>
                    <a:p>
                      <a:pPr algn="ctr"/>
                      <a:r>
                        <a:rPr lang="en-US" sz="1400" dirty="0" smtClean="0"/>
                        <a:t> B</a:t>
                      </a:r>
                      <a:r>
                        <a:rPr lang="en-US" sz="1400" baseline="30000" dirty="0" smtClean="0"/>
                        <a:t>*</a:t>
                      </a:r>
                      <a:endParaRPr lang="en-US" sz="1400" dirty="0"/>
                    </a:p>
                  </a:txBody>
                  <a:tcPr>
                    <a:solidFill>
                      <a:srgbClr val="F3F9FA"/>
                    </a:solidFill>
                  </a:tcPr>
                </a:tc>
              </a:tr>
              <a:tr h="241638">
                <a:tc>
                  <a:txBody>
                    <a:bodyPr/>
                    <a:lstStyle/>
                    <a:p>
                      <a:pPr algn="ctr">
                        <a:tabLst>
                          <a:tab pos="441325" algn="r"/>
                        </a:tabLst>
                      </a:pPr>
                      <a:r>
                        <a:rPr lang="en-US" sz="1400" dirty="0" smtClean="0"/>
                        <a:t>55</a:t>
                      </a:r>
                      <a:endParaRPr lang="en-US" sz="1400" dirty="0"/>
                    </a:p>
                  </a:txBody>
                  <a:tcPr>
                    <a:solidFill>
                      <a:srgbClr val="F3F9F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Microprocessingsystems</a:t>
                      </a:r>
                      <a:r>
                        <a:rPr lang="en-US" sz="1400" kern="1200" baseline="0" dirty="0" smtClean="0">
                          <a:solidFill>
                            <a:schemeClr val="dk1"/>
                          </a:solidFill>
                          <a:latin typeface="+mn-lt"/>
                          <a:ea typeface="+mn-ea"/>
                          <a:cs typeface="+mn-cs"/>
                        </a:rPr>
                        <a:t> 1</a:t>
                      </a:r>
                      <a:endParaRPr lang="en-US" sz="1400" dirty="0"/>
                    </a:p>
                  </a:txBody>
                  <a:tcPr>
                    <a:solidFill>
                      <a:srgbClr val="F3F9FA"/>
                    </a:solidFill>
                  </a:tcPr>
                </a:tc>
                <a:tc>
                  <a:txBody>
                    <a:bodyPr/>
                    <a:lstStyle/>
                    <a:p>
                      <a:pPr algn="ctr"/>
                      <a:r>
                        <a:rPr lang="en-US" sz="1400" dirty="0" smtClean="0"/>
                        <a:t>8</a:t>
                      </a:r>
                      <a:endParaRPr lang="en-US" sz="1400" dirty="0"/>
                    </a:p>
                  </a:txBody>
                  <a:tcPr>
                    <a:solidFill>
                      <a:srgbClr val="F3F9FA"/>
                    </a:solidFill>
                  </a:tcPr>
                </a:tc>
                <a:tc>
                  <a:txBody>
                    <a:bodyPr/>
                    <a:lstStyle/>
                    <a:p>
                      <a:pPr algn="ctr"/>
                      <a:r>
                        <a:rPr lang="en-US" sz="1400" dirty="0" smtClean="0"/>
                        <a:t>6</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2+2+1</a:t>
                      </a:r>
                    </a:p>
                  </a:txBody>
                  <a:tcPr>
                    <a:solidFill>
                      <a:srgbClr val="F3F9FA"/>
                    </a:solidFill>
                  </a:tcPr>
                </a:tc>
                <a:tc>
                  <a:txBody>
                    <a:bodyPr/>
                    <a:lstStyle/>
                    <a:p>
                      <a:pPr algn="ctr"/>
                      <a:r>
                        <a:rPr lang="en-US" sz="1400" dirty="0" smtClean="0"/>
                        <a:t>B</a:t>
                      </a:r>
                      <a:endParaRPr lang="en-US" sz="1400" dirty="0"/>
                    </a:p>
                  </a:txBody>
                  <a:tcPr>
                    <a:solidFill>
                      <a:srgbClr val="F3F9FA"/>
                    </a:solidFill>
                  </a:tcPr>
                </a:tc>
              </a:tr>
              <a:tr h="241638">
                <a:tc>
                  <a:txBody>
                    <a:bodyPr/>
                    <a:lstStyle/>
                    <a:p>
                      <a:pPr algn="ctr">
                        <a:tabLst>
                          <a:tab pos="441325" algn="r"/>
                        </a:tabLst>
                      </a:pPr>
                      <a:r>
                        <a:rPr lang="en-US" sz="1400" dirty="0" smtClean="0"/>
                        <a:t>56</a:t>
                      </a:r>
                      <a:endParaRPr lang="en-US" sz="1400" dirty="0"/>
                    </a:p>
                  </a:txBody>
                  <a:tcPr>
                    <a:solidFill>
                      <a:srgbClr val="F3F9FA"/>
                    </a:solidFill>
                  </a:tcPr>
                </a:tc>
                <a:tc>
                  <a:txBody>
                    <a:bodyPr/>
                    <a:lstStyle/>
                    <a:p>
                      <a:r>
                        <a:rPr lang="en-US" sz="1400" dirty="0" smtClean="0"/>
                        <a:t>  Diploma thesis</a:t>
                      </a:r>
                      <a:endParaRPr lang="en-US" sz="1400" dirty="0"/>
                    </a:p>
                  </a:txBody>
                  <a:tcPr>
                    <a:solidFill>
                      <a:srgbClr val="F3F9FA"/>
                    </a:solidFill>
                  </a:tcPr>
                </a:tc>
                <a:tc>
                  <a:txBody>
                    <a:bodyPr/>
                    <a:lstStyle/>
                    <a:p>
                      <a:pPr algn="ctr"/>
                      <a:r>
                        <a:rPr lang="en-US" sz="1400" dirty="0" smtClean="0"/>
                        <a:t>8</a:t>
                      </a:r>
                      <a:endParaRPr lang="en-US" sz="1400" dirty="0"/>
                    </a:p>
                  </a:txBody>
                  <a:tcPr>
                    <a:solidFill>
                      <a:srgbClr val="F3F9FA"/>
                    </a:solidFill>
                  </a:tcPr>
                </a:tc>
                <a:tc>
                  <a:txBody>
                    <a:bodyPr/>
                    <a:lstStyle/>
                    <a:p>
                      <a:pPr algn="ctr"/>
                      <a:r>
                        <a:rPr lang="en-US" sz="1400" dirty="0" smtClean="0"/>
                        <a:t>9</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4+0+3</a:t>
                      </a:r>
                    </a:p>
                  </a:txBody>
                  <a:tcPr>
                    <a:solidFill>
                      <a:srgbClr val="F3F9FA"/>
                    </a:solidFill>
                  </a:tcPr>
                </a:tc>
                <a:tc>
                  <a:txBody>
                    <a:bodyPr/>
                    <a:lstStyle/>
                    <a:p>
                      <a:pPr algn="ctr"/>
                      <a:r>
                        <a:rPr lang="en-US" sz="1400" dirty="0" smtClean="0"/>
                        <a:t>A</a:t>
                      </a:r>
                      <a:endParaRPr lang="en-US" sz="1400" dirty="0"/>
                    </a:p>
                  </a:txBody>
                  <a:tcPr>
                    <a:solidFill>
                      <a:srgbClr val="F3F9FA"/>
                    </a:solidFill>
                  </a:tcPr>
                </a:tc>
              </a:tr>
              <a:tr h="241638">
                <a:tc>
                  <a:txBody>
                    <a:bodyPr/>
                    <a:lstStyle/>
                    <a:p>
                      <a:pPr>
                        <a:tabLst>
                          <a:tab pos="441325" algn="r"/>
                        </a:tabLst>
                      </a:pPr>
                      <a:endParaRPr lang="en-US" sz="1400" i="1" dirty="0"/>
                    </a:p>
                  </a:txBody>
                  <a:tcPr>
                    <a:solidFill>
                      <a:srgbClr val="FFE389"/>
                    </a:solidFill>
                  </a:tcPr>
                </a:tc>
                <a:tc>
                  <a:txBody>
                    <a:bodyPr/>
                    <a:lstStyle/>
                    <a:p>
                      <a:r>
                        <a:rPr lang="en-US" sz="1400" b="1" dirty="0" smtClean="0"/>
                        <a:t>	Total  VIII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17</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980728"/>
            <a:ext cx="8893206" cy="5544616"/>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Br</a:t>
            </a:r>
            <a:r>
              <a:rPr lang="sr-Latn-BA" sz="2000" b="1" u="sng" dirty="0" smtClean="0">
                <a:solidFill>
                  <a:schemeClr val="accent2"/>
                </a:solidFill>
                <a:latin typeface="Arial" charset="0"/>
              </a:rPr>
              <a:t>ie</a:t>
            </a:r>
            <a:r>
              <a:rPr lang="en-US" sz="2000" b="1" u="sng" dirty="0" smtClean="0">
                <a:solidFill>
                  <a:schemeClr val="accent2"/>
                </a:solidFill>
                <a:latin typeface="Arial" charset="0"/>
              </a:rPr>
              <a:t>f analysis</a:t>
            </a:r>
            <a:r>
              <a:rPr lang="sr-Latn-BA" sz="2000" b="1" u="sng" dirty="0" smtClean="0">
                <a:solidFill>
                  <a:schemeClr val="accent2"/>
                </a:solidFill>
                <a:latin typeface="Arial" charset="0"/>
              </a:rPr>
              <a:t> of current curricula</a:t>
            </a:r>
            <a:r>
              <a:rPr lang="en-US" sz="2000" b="1" u="sng" dirty="0" smtClean="0">
                <a:solidFill>
                  <a:schemeClr val="accent2"/>
                </a:solidFill>
                <a:latin typeface="Arial" charset="0"/>
              </a:rPr>
              <a:t>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0"/>
              </a:spcBef>
            </a:pPr>
            <a:r>
              <a:rPr lang="sr-Latn-BA" sz="2000" dirty="0" smtClean="0">
                <a:latin typeface="Arial" charset="0"/>
              </a:rPr>
              <a:t>Internal </a:t>
            </a:r>
            <a:r>
              <a:rPr lang="en-US" sz="2000" dirty="0" smtClean="0">
                <a:latin typeface="Arial" charset="0"/>
              </a:rPr>
              <a:t> curricula </a:t>
            </a:r>
            <a:r>
              <a:rPr lang="sr-Latn-BA" sz="2000" dirty="0" smtClean="0">
                <a:latin typeface="Arial" charset="0"/>
              </a:rPr>
              <a:t>review</a:t>
            </a:r>
            <a:r>
              <a:rPr lang="en-US" sz="2000" dirty="0" smtClean="0">
                <a:latin typeface="Arial" charset="0"/>
              </a:rPr>
              <a:t> and analysis</a:t>
            </a:r>
            <a:endParaRPr lang="en-US" sz="2000" dirty="0" smtClean="0"/>
          </a:p>
          <a:p>
            <a:pPr lvl="1">
              <a:spcBef>
                <a:spcPts val="600"/>
              </a:spcBef>
            </a:pPr>
            <a:r>
              <a:rPr lang="en-US" sz="1800" dirty="0" smtClean="0"/>
              <a:t>Long period from in-depth analysis</a:t>
            </a:r>
          </a:p>
          <a:p>
            <a:pPr lvl="1">
              <a:spcBef>
                <a:spcPts val="600"/>
              </a:spcBef>
            </a:pPr>
            <a:r>
              <a:rPr lang="en-US" sz="1800" dirty="0" smtClean="0"/>
              <a:t>Some of the courses and teaching subjects were outdated</a:t>
            </a:r>
          </a:p>
          <a:p>
            <a:pPr lvl="1">
              <a:spcBef>
                <a:spcPts val="600"/>
              </a:spcBef>
            </a:pPr>
            <a:r>
              <a:rPr lang="en-US" sz="1800" dirty="0" smtClean="0"/>
              <a:t>Some of the courses and teaching subjects were not appropriate and interesting for industry in our surrounding any more</a:t>
            </a:r>
          </a:p>
          <a:p>
            <a:pPr lvl="1">
              <a:spcBef>
                <a:spcPts val="600"/>
              </a:spcBef>
            </a:pPr>
            <a:r>
              <a:rPr lang="en-US" sz="1800" dirty="0" smtClean="0"/>
              <a:t>Some course topics were inappropriate or less appropriate then other (missing)  topics (that were needed  for teaching other courses, especially some mathematical topics)</a:t>
            </a:r>
          </a:p>
          <a:p>
            <a:pPr lvl="1">
              <a:spcBef>
                <a:spcPts val="600"/>
              </a:spcBef>
            </a:pPr>
            <a:r>
              <a:rPr lang="en-US" sz="1800" dirty="0" smtClean="0"/>
              <a:t>Little interest in CE specialization</a:t>
            </a:r>
          </a:p>
          <a:p>
            <a:pPr lvl="1">
              <a:spcBef>
                <a:spcPts val="600"/>
              </a:spcBef>
            </a:pPr>
            <a:r>
              <a:rPr lang="en-US" sz="1800" dirty="0" smtClean="0"/>
              <a:t>Some topics were covered in smaller time frame (number of teaching ours) than necessary (CE, IT)</a:t>
            </a:r>
          </a:p>
          <a:p>
            <a:pPr lvl="1">
              <a:spcBef>
                <a:spcPts val="600"/>
              </a:spcBef>
            </a:pPr>
            <a:r>
              <a:rPr lang="en-US" sz="1800" dirty="0" smtClean="0"/>
              <a:t>Some new scientific and technology area arose as a hot  topics, that should taught  (mobile platforms and applications, digital television, </a:t>
            </a:r>
            <a:r>
              <a:rPr lang="en-US" sz="1800" dirty="0" smtClean="0"/>
              <a:t>…)</a:t>
            </a:r>
            <a:endParaRPr lang="en-US" sz="1800" dirty="0" smtClean="0"/>
          </a:p>
          <a:p>
            <a:pPr lvl="1">
              <a:spcBef>
                <a:spcPts val="600"/>
              </a:spcBef>
            </a:pPr>
            <a:r>
              <a:rPr lang="en-US" sz="1800" dirty="0" smtClean="0"/>
              <a:t>Not enough practical skills …</a:t>
            </a:r>
            <a:endParaRPr lang="en-US" sz="2000" dirty="0" smtClean="0"/>
          </a:p>
          <a:p>
            <a:pPr>
              <a:spcBef>
                <a:spcPts val="1200"/>
              </a:spcBef>
              <a:buNone/>
            </a:pPr>
            <a:endParaRPr lang="en-US" sz="20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18</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908720"/>
            <a:ext cx="8893206" cy="5616624"/>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Br</a:t>
            </a:r>
            <a:r>
              <a:rPr lang="sr-Latn-BA" sz="2000" b="1" u="sng" dirty="0" smtClean="0">
                <a:solidFill>
                  <a:schemeClr val="accent2"/>
                </a:solidFill>
                <a:latin typeface="Arial" charset="0"/>
              </a:rPr>
              <a:t>ie</a:t>
            </a:r>
            <a:r>
              <a:rPr lang="en-US" sz="2000" b="1" u="sng" dirty="0" smtClean="0">
                <a:solidFill>
                  <a:schemeClr val="accent2"/>
                </a:solidFill>
                <a:latin typeface="Arial" charset="0"/>
              </a:rPr>
              <a:t>f analysis</a:t>
            </a:r>
            <a:r>
              <a:rPr lang="sr-Latn-BA" sz="2000" b="1" u="sng" dirty="0" smtClean="0">
                <a:solidFill>
                  <a:schemeClr val="accent2"/>
                </a:solidFill>
                <a:latin typeface="Arial" charset="0"/>
              </a:rPr>
              <a:t> of current curricula</a:t>
            </a:r>
            <a:r>
              <a:rPr lang="en-US" sz="2000" b="1" u="sng" dirty="0" smtClean="0">
                <a:solidFill>
                  <a:schemeClr val="accent2"/>
                </a:solidFill>
                <a:latin typeface="Arial" charset="0"/>
              </a:rPr>
              <a:t>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1200"/>
              </a:spcBef>
            </a:pPr>
            <a:r>
              <a:rPr lang="en-US" sz="2000" dirty="0" smtClean="0">
                <a:latin typeface="Arial" charset="0"/>
              </a:rPr>
              <a:t>External curricula </a:t>
            </a:r>
            <a:r>
              <a:rPr lang="sr-Latn-BA" sz="2000" dirty="0" smtClean="0">
                <a:latin typeface="Arial" charset="0"/>
              </a:rPr>
              <a:t>review</a:t>
            </a:r>
            <a:r>
              <a:rPr lang="en-US" sz="2000" dirty="0" smtClean="0">
                <a:latin typeface="Arial" charset="0"/>
              </a:rPr>
              <a:t> and analysis</a:t>
            </a:r>
            <a:endParaRPr lang="en-US" sz="2000" dirty="0" smtClean="0"/>
          </a:p>
          <a:p>
            <a:pPr>
              <a:spcBef>
                <a:spcPts val="600"/>
              </a:spcBef>
              <a:buNone/>
            </a:pPr>
            <a:r>
              <a:rPr lang="en-US" sz="2000" dirty="0" smtClean="0"/>
              <a:t>	</a:t>
            </a:r>
            <a:r>
              <a:rPr lang="en-US" sz="1800" dirty="0" smtClean="0"/>
              <a:t>One </a:t>
            </a:r>
            <a:r>
              <a:rPr lang="en-US" sz="1800" dirty="0" smtClean="0">
                <a:solidFill>
                  <a:srgbClr val="C00000"/>
                </a:solidFill>
              </a:rPr>
              <a:t>opinion from the industry </a:t>
            </a:r>
            <a:r>
              <a:rPr lang="en-US" sz="1800" dirty="0" smtClean="0"/>
              <a:t>about our computing curricula (from our largest company for development, implementation and maintenance of  the application software):</a:t>
            </a:r>
            <a:r>
              <a:rPr lang="en-US" sz="2000" dirty="0" smtClean="0"/>
              <a:t> </a:t>
            </a:r>
          </a:p>
          <a:p>
            <a:pPr lvl="1">
              <a:spcBef>
                <a:spcPts val="600"/>
              </a:spcBef>
            </a:pPr>
            <a:r>
              <a:rPr lang="en-US" sz="1800" dirty="0" smtClean="0"/>
              <a:t>Technical knowledge of the graduates not enough to be satisfactory productive in the period 5-6 months from employment !?</a:t>
            </a:r>
            <a:endParaRPr lang="en-US" sz="1600" dirty="0" smtClean="0"/>
          </a:p>
          <a:p>
            <a:pPr lvl="1">
              <a:spcBef>
                <a:spcPts val="600"/>
              </a:spcBef>
            </a:pPr>
            <a:r>
              <a:rPr lang="en-US" sz="1800" dirty="0" smtClean="0"/>
              <a:t>undeveloped sense of teamwork</a:t>
            </a:r>
          </a:p>
          <a:p>
            <a:pPr lvl="1">
              <a:spcBef>
                <a:spcPts val="600"/>
              </a:spcBef>
            </a:pPr>
            <a:r>
              <a:rPr lang="en-US" sz="1800" dirty="0" smtClean="0"/>
              <a:t>poor knowledge of contemporary theories and techniques for problem identification, analysis, and specification of software </a:t>
            </a:r>
          </a:p>
          <a:p>
            <a:pPr lvl="1">
              <a:spcBef>
                <a:spcPts val="600"/>
              </a:spcBef>
            </a:pPr>
            <a:r>
              <a:rPr lang="en-US" sz="1800" dirty="0" smtClean="0"/>
              <a:t>lack of knowledge in the development of software or project documentation</a:t>
            </a:r>
          </a:p>
          <a:p>
            <a:pPr lvl="1">
              <a:spcBef>
                <a:spcPts val="600"/>
              </a:spcBef>
            </a:pPr>
            <a:r>
              <a:rPr lang="en-US" sz="1800" dirty="0" smtClean="0"/>
              <a:t>A weak commitment to produce the software with adequate quality level </a:t>
            </a:r>
          </a:p>
          <a:p>
            <a:pPr lvl="1">
              <a:spcBef>
                <a:spcPts val="600"/>
              </a:spcBef>
            </a:pPr>
            <a:r>
              <a:rPr lang="en-US" sz="1800" dirty="0" smtClean="0"/>
              <a:t>Additional problem of elementary ignorance of grammar and spelling (which is the problem of prior learning)  !!!</a:t>
            </a:r>
          </a:p>
          <a:p>
            <a:pPr lvl="1">
              <a:spcBef>
                <a:spcPts val="600"/>
              </a:spcBef>
            </a:pPr>
            <a:r>
              <a:rPr lang="en-US" sz="1800" dirty="0" smtClean="0"/>
              <a:t>… </a:t>
            </a:r>
          </a:p>
          <a:p>
            <a:pPr>
              <a:spcBef>
                <a:spcPts val="1200"/>
              </a:spcBef>
            </a:pPr>
            <a:r>
              <a:rPr lang="en-US" sz="1800" dirty="0" smtClean="0"/>
              <a:t>  Students participated in the process also, but with the modest contribution</a:t>
            </a:r>
            <a:br>
              <a:rPr lang="en-US" sz="1800" dirty="0" smtClean="0"/>
            </a:br>
            <a:endParaRPr lang="en-US" sz="1800" dirty="0" smtClean="0"/>
          </a:p>
          <a:p>
            <a:pPr>
              <a:spcBef>
                <a:spcPts val="1200"/>
              </a:spcBef>
            </a:pPr>
            <a:endParaRPr lang="en-US" sz="2000" dirty="0" smtClean="0"/>
          </a:p>
          <a:p>
            <a:pPr>
              <a:spcBef>
                <a:spcPts val="1200"/>
              </a:spcBef>
              <a:buNone/>
            </a:pPr>
            <a:endParaRPr lang="en-US" sz="20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19</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1152128"/>
            <a:ext cx="9144000" cy="522920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Br</a:t>
            </a:r>
            <a:r>
              <a:rPr lang="sr-Latn-BA" sz="2000" b="1" u="sng" dirty="0" smtClean="0">
                <a:solidFill>
                  <a:schemeClr val="accent2"/>
                </a:solidFill>
                <a:latin typeface="Arial" charset="0"/>
              </a:rPr>
              <a:t>ie</a:t>
            </a:r>
            <a:r>
              <a:rPr lang="en-US" sz="2000" b="1" u="sng" dirty="0" smtClean="0">
                <a:solidFill>
                  <a:schemeClr val="accent2"/>
                </a:solidFill>
                <a:latin typeface="Arial" charset="0"/>
              </a:rPr>
              <a:t>f analysis</a:t>
            </a:r>
            <a:r>
              <a:rPr lang="sr-Latn-BA" sz="2000" b="1" u="sng" dirty="0" smtClean="0">
                <a:solidFill>
                  <a:schemeClr val="accent2"/>
                </a:solidFill>
                <a:latin typeface="Arial" charset="0"/>
              </a:rPr>
              <a:t> of current curricula</a:t>
            </a:r>
            <a:r>
              <a:rPr lang="en-US" sz="2000" b="1" u="sng" dirty="0" smtClean="0">
                <a:solidFill>
                  <a:schemeClr val="accent2"/>
                </a:solidFill>
                <a:latin typeface="Arial" charset="0"/>
              </a:rPr>
              <a:t>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1200"/>
              </a:spcBef>
            </a:pPr>
            <a:r>
              <a:rPr lang="sr-Latn-BA" sz="2000" dirty="0" smtClean="0">
                <a:latin typeface="Arial" charset="0"/>
              </a:rPr>
              <a:t>Are our curricula satisfactory? </a:t>
            </a:r>
            <a:endParaRPr lang="en-US" sz="2000" dirty="0" smtClean="0">
              <a:latin typeface="Arial" charset="0"/>
            </a:endParaRPr>
          </a:p>
          <a:p>
            <a:pPr>
              <a:spcBef>
                <a:spcPts val="1200"/>
              </a:spcBef>
              <a:buNone/>
            </a:pPr>
            <a:r>
              <a:rPr lang="en-US" sz="2000" dirty="0" smtClean="0">
                <a:latin typeface="Arial" charset="0"/>
              </a:rPr>
              <a:t>	</a:t>
            </a:r>
            <a:r>
              <a:rPr lang="en-US" sz="1800" dirty="0" smtClean="0">
                <a:latin typeface="Arial" charset="0"/>
              </a:rPr>
              <a:t>I</a:t>
            </a:r>
            <a:r>
              <a:rPr lang="en-US" sz="1800" dirty="0" smtClean="0"/>
              <a:t>ndicators that still support the positive evaluation of the curricula are:</a:t>
            </a:r>
          </a:p>
          <a:p>
            <a:pPr lvl="1">
              <a:spcBef>
                <a:spcPts val="1200"/>
              </a:spcBef>
            </a:pPr>
            <a:r>
              <a:rPr lang="en-US" sz="1800" dirty="0" smtClean="0"/>
              <a:t>There is no unemployed graduates who have completed our study program of computing and informatics</a:t>
            </a:r>
          </a:p>
          <a:p>
            <a:pPr lvl="1">
              <a:spcBef>
                <a:spcPts val="1200"/>
              </a:spcBef>
            </a:pPr>
            <a:r>
              <a:rPr lang="en-US" sz="1800" dirty="0" smtClean="0"/>
              <a:t>Most graduates find employment immediately or 1-2 months after graduation</a:t>
            </a:r>
          </a:p>
          <a:p>
            <a:pPr lvl="1">
              <a:spcBef>
                <a:spcPts val="1200"/>
              </a:spcBef>
            </a:pPr>
            <a:r>
              <a:rPr lang="en-US" sz="1800" dirty="0" smtClean="0"/>
              <a:t>Our graduates make up the majority of employees of companies in our surroundings who are engaged in software development</a:t>
            </a:r>
          </a:p>
          <a:p>
            <a:pPr lvl="1">
              <a:spcBef>
                <a:spcPts val="1200"/>
              </a:spcBef>
            </a:pPr>
            <a:r>
              <a:rPr lang="en-US" sz="1800" dirty="0" smtClean="0"/>
              <a:t>Many of our graduates work successfully in companies in the West</a:t>
            </a:r>
          </a:p>
          <a:p>
            <a:pPr lvl="1">
              <a:spcBef>
                <a:spcPts val="1200"/>
              </a:spcBef>
            </a:pPr>
            <a:r>
              <a:rPr lang="en-US" sz="1800" dirty="0" smtClean="0"/>
              <a:t>Some of our graduates have continued to study successfully at universities in the West</a:t>
            </a:r>
          </a:p>
          <a:p>
            <a:pPr lvl="1">
              <a:spcBef>
                <a:spcPts val="1200"/>
              </a:spcBef>
            </a:pPr>
            <a:r>
              <a:rPr lang="en-US" sz="1800" dirty="0" smtClean="0"/>
              <a:t>It’s continuously growing interest in studying Computing and Informatics at our Faculty and for this degree program there’s the highest interest …</a:t>
            </a:r>
          </a:p>
          <a:p>
            <a:pPr lvl="1">
              <a:spcBef>
                <a:spcPts val="1200"/>
              </a:spcBef>
            </a:pPr>
            <a:endParaRPr lang="en-US" sz="1800" dirty="0" smtClean="0"/>
          </a:p>
          <a:p>
            <a:pPr lvl="1">
              <a:spcBef>
                <a:spcPts val="1200"/>
              </a:spcBef>
            </a:pPr>
            <a:endParaRPr lang="en-US" sz="1800" dirty="0" smtClean="0"/>
          </a:p>
          <a:p>
            <a:pPr>
              <a:spcBef>
                <a:spcPts val="1200"/>
              </a:spcBef>
            </a:pPr>
            <a:endParaRPr lang="en-US" sz="2000" dirty="0" smtClean="0"/>
          </a:p>
          <a:p>
            <a:pPr>
              <a:spcBef>
                <a:spcPts val="1200"/>
              </a:spcBef>
              <a:buNone/>
            </a:pPr>
            <a:endParaRPr lang="en-US" sz="20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a:t>
            </a:fld>
            <a:endParaRPr lang="en-US" altLang="en-US" sz="1000" dirty="0" smtClean="0">
              <a:latin typeface="Arial" charset="0"/>
            </a:endParaRPr>
          </a:p>
        </p:txBody>
      </p:sp>
      <p:sp>
        <p:nvSpPr>
          <p:cNvPr id="11267" name="Rectangle 2"/>
          <p:cNvSpPr>
            <a:spLocks noGrp="1" noChangeArrowheads="1"/>
          </p:cNvSpPr>
          <p:nvPr>
            <p:ph type="title" idx="4294967295"/>
          </p:nvPr>
        </p:nvSpPr>
        <p:spPr>
          <a:xfrm>
            <a:off x="142844" y="122238"/>
            <a:ext cx="2052892" cy="734994"/>
          </a:xfrm>
        </p:spPr>
        <p:txBody>
          <a:bodyPr anchor="b"/>
          <a:lstStyle/>
          <a:p>
            <a:pPr eaLnBrk="1" hangingPunct="1"/>
            <a:r>
              <a:rPr lang="en-US" sz="3600" b="1" dirty="0" smtClean="0">
                <a:latin typeface="Arial" charset="0"/>
              </a:rPr>
              <a:t>Agenda</a:t>
            </a:r>
            <a:endParaRPr lang="en-US" sz="3600" b="1" dirty="0" smtClean="0"/>
          </a:p>
        </p:txBody>
      </p:sp>
      <p:sp>
        <p:nvSpPr>
          <p:cNvPr id="4100" name="Rectangle 3"/>
          <p:cNvSpPr>
            <a:spLocks noGrp="1" noChangeArrowheads="1"/>
          </p:cNvSpPr>
          <p:nvPr>
            <p:ph type="body" idx="4294967295"/>
          </p:nvPr>
        </p:nvSpPr>
        <p:spPr>
          <a:xfrm>
            <a:off x="107950" y="936104"/>
            <a:ext cx="9036050" cy="5949280"/>
          </a:xfrm>
        </p:spPr>
        <p:txBody>
          <a:bodyPr/>
          <a:lstStyle/>
          <a:p>
            <a:pPr eaLnBrk="1" hangingPunct="1">
              <a:spcBef>
                <a:spcPts val="1000"/>
              </a:spcBef>
              <a:buNone/>
            </a:pPr>
            <a:r>
              <a:rPr lang="en-US" sz="2000" b="1" dirty="0" smtClean="0">
                <a:latin typeface="Arial" charset="0"/>
              </a:rPr>
              <a:t>	</a:t>
            </a:r>
            <a:r>
              <a:rPr lang="en-US" sz="2000" b="1" u="sng" dirty="0" smtClean="0">
                <a:latin typeface="Arial" charset="0"/>
              </a:rPr>
              <a:t>1. </a:t>
            </a:r>
            <a:r>
              <a:rPr lang="sr-Latn-BA" sz="2000" b="1" u="sng" dirty="0" smtClean="0">
                <a:latin typeface="Arial" charset="0"/>
              </a:rPr>
              <a:t>Background</a:t>
            </a:r>
          </a:p>
          <a:p>
            <a:pPr lvl="1" eaLnBrk="1" hangingPunct="1">
              <a:spcBef>
                <a:spcPts val="1200"/>
              </a:spcBef>
            </a:pPr>
            <a:r>
              <a:rPr lang="en-US" sz="1800" b="1" dirty="0" smtClean="0">
                <a:solidFill>
                  <a:schemeClr val="accent2"/>
                </a:solidFill>
                <a:latin typeface="Arial" charset="0"/>
              </a:rPr>
              <a:t>Current  undergraduate study programs at FEE </a:t>
            </a:r>
            <a:r>
              <a:rPr lang="en-US" sz="1800" b="1" dirty="0" err="1" smtClean="0">
                <a:solidFill>
                  <a:schemeClr val="accent2"/>
                </a:solidFill>
                <a:latin typeface="Arial" charset="0"/>
              </a:rPr>
              <a:t>Banja</a:t>
            </a:r>
            <a:r>
              <a:rPr lang="en-US" sz="1800" b="1" dirty="0" smtClean="0">
                <a:solidFill>
                  <a:schemeClr val="accent2"/>
                </a:solidFill>
                <a:latin typeface="Arial" charset="0"/>
              </a:rPr>
              <a:t> Luka (FEE BL).</a:t>
            </a:r>
          </a:p>
          <a:p>
            <a:pPr lvl="2" eaLnBrk="1" hangingPunct="1">
              <a:spcBef>
                <a:spcPts val="600"/>
              </a:spcBef>
            </a:pPr>
            <a:r>
              <a:rPr lang="en-US" sz="1600" b="1" dirty="0" smtClean="0">
                <a:solidFill>
                  <a:schemeClr val="accent2"/>
                </a:solidFill>
                <a:latin typeface="Arial" charset="0"/>
              </a:rPr>
              <a:t>Curricula management</a:t>
            </a:r>
          </a:p>
          <a:p>
            <a:pPr lvl="2" eaLnBrk="1" hangingPunct="1">
              <a:spcBef>
                <a:spcPts val="400"/>
              </a:spcBef>
            </a:pPr>
            <a:r>
              <a:rPr lang="en-US" sz="1600" b="1" dirty="0" smtClean="0">
                <a:solidFill>
                  <a:schemeClr val="accent2"/>
                </a:solidFill>
                <a:latin typeface="Arial" charset="0"/>
              </a:rPr>
              <a:t>Technology change</a:t>
            </a:r>
            <a:endParaRPr lang="sr-Latn-BA" sz="1800" b="1" dirty="0" smtClean="0">
              <a:solidFill>
                <a:srgbClr val="000099"/>
              </a:solidFill>
              <a:latin typeface="Arial" charset="0"/>
            </a:endParaRPr>
          </a:p>
          <a:p>
            <a:pPr lvl="1" eaLnBrk="1" hangingPunct="1">
              <a:spcBef>
                <a:spcPts val="1200"/>
              </a:spcBef>
            </a:pPr>
            <a:r>
              <a:rPr lang="en-US" sz="1800" b="1" dirty="0" smtClean="0">
                <a:solidFill>
                  <a:schemeClr val="accent2"/>
                </a:solidFill>
                <a:latin typeface="Arial" charset="0"/>
              </a:rPr>
              <a:t>Computing curricula at FEE BL</a:t>
            </a:r>
            <a:endParaRPr lang="sr-Latn-BA" sz="1800" b="1" dirty="0" smtClean="0">
              <a:solidFill>
                <a:schemeClr val="accent2"/>
              </a:solidFill>
              <a:latin typeface="Arial" charset="0"/>
            </a:endParaRPr>
          </a:p>
          <a:p>
            <a:pPr lvl="2" eaLnBrk="1" hangingPunct="1">
              <a:spcBef>
                <a:spcPts val="600"/>
              </a:spcBef>
            </a:pPr>
            <a:r>
              <a:rPr lang="sr-Latn-BA" sz="1600" b="1" dirty="0" smtClean="0">
                <a:solidFill>
                  <a:schemeClr val="accent2"/>
                </a:solidFill>
                <a:latin typeface="Arial" charset="0"/>
              </a:rPr>
              <a:t>S</a:t>
            </a:r>
            <a:r>
              <a:rPr lang="en-US" sz="1600" b="1" dirty="0" err="1" smtClean="0">
                <a:solidFill>
                  <a:schemeClr val="accent2"/>
                </a:solidFill>
                <a:latin typeface="Arial" charset="0"/>
              </a:rPr>
              <a:t>hort</a:t>
            </a:r>
            <a:r>
              <a:rPr lang="en-US" sz="1600" b="1" dirty="0" smtClean="0">
                <a:solidFill>
                  <a:schemeClr val="accent2"/>
                </a:solidFill>
                <a:latin typeface="Arial" charset="0"/>
              </a:rPr>
              <a:t> history. </a:t>
            </a:r>
            <a:endParaRPr lang="sr-Latn-BA" sz="1600" b="1" dirty="0" smtClean="0">
              <a:solidFill>
                <a:schemeClr val="accent2"/>
              </a:solidFill>
              <a:latin typeface="Arial" charset="0"/>
            </a:endParaRPr>
          </a:p>
          <a:p>
            <a:pPr lvl="1" eaLnBrk="1" hangingPunct="1">
              <a:spcBef>
                <a:spcPts val="600"/>
              </a:spcBef>
            </a:pPr>
            <a:r>
              <a:rPr lang="en-US" sz="1800" b="1" dirty="0" smtClean="0">
                <a:solidFill>
                  <a:srgbClr val="000099"/>
                </a:solidFill>
                <a:latin typeface="Arial" charset="0"/>
              </a:rPr>
              <a:t>Environment</a:t>
            </a:r>
            <a:r>
              <a:rPr lang="en-US" sz="1800" b="1" dirty="0" smtClean="0">
                <a:solidFill>
                  <a:schemeClr val="accent2"/>
                </a:solidFill>
                <a:latin typeface="Arial" charset="0"/>
              </a:rPr>
              <a:t> context and </a:t>
            </a:r>
            <a:r>
              <a:rPr lang="en-US" sz="1800" b="1" dirty="0" smtClean="0">
                <a:solidFill>
                  <a:srgbClr val="000099"/>
                </a:solidFill>
                <a:latin typeface="Arial" charset="0"/>
              </a:rPr>
              <a:t>regulatory framework</a:t>
            </a:r>
            <a:r>
              <a:rPr lang="en-US" sz="2000" b="1" dirty="0" smtClean="0">
                <a:solidFill>
                  <a:schemeClr val="accent2"/>
                </a:solidFill>
                <a:latin typeface="Arial" charset="0"/>
              </a:rPr>
              <a:t>. </a:t>
            </a:r>
            <a:endParaRPr lang="sr-Latn-BA" sz="2000" b="1" dirty="0" smtClean="0">
              <a:solidFill>
                <a:schemeClr val="accent2"/>
              </a:solidFill>
              <a:latin typeface="Arial" charset="0"/>
            </a:endParaRPr>
          </a:p>
          <a:p>
            <a:pPr eaLnBrk="1" hangingPunct="1">
              <a:spcBef>
                <a:spcPts val="1200"/>
              </a:spcBef>
              <a:buNone/>
            </a:pPr>
            <a:r>
              <a:rPr lang="en-US" sz="2000" b="1" dirty="0" smtClean="0">
                <a:latin typeface="Arial" charset="0"/>
              </a:rPr>
              <a:t>	</a:t>
            </a:r>
            <a:r>
              <a:rPr lang="en-US" sz="2000" b="1" u="sng" dirty="0" smtClean="0">
                <a:latin typeface="Arial" charset="0"/>
              </a:rPr>
              <a:t>2. Current curricula of computing and informatics</a:t>
            </a:r>
            <a:endParaRPr lang="sr-Latn-BA" sz="2000" b="1" u="sng" dirty="0" smtClean="0">
              <a:latin typeface="Arial" charset="0"/>
            </a:endParaRPr>
          </a:p>
          <a:p>
            <a:pPr lvl="1" eaLnBrk="1" hangingPunct="1">
              <a:spcBef>
                <a:spcPts val="600"/>
              </a:spcBef>
            </a:pPr>
            <a:r>
              <a:rPr lang="en-US" sz="1800" b="1" dirty="0" smtClean="0">
                <a:solidFill>
                  <a:schemeClr val="accent2"/>
                </a:solidFill>
                <a:latin typeface="Arial" charset="0"/>
              </a:rPr>
              <a:t>Overview of the current  </a:t>
            </a:r>
            <a:r>
              <a:rPr lang="en-US" sz="1800" b="1" i="1" dirty="0" smtClean="0">
                <a:solidFill>
                  <a:srgbClr val="000099"/>
                </a:solidFill>
                <a:latin typeface="Arial" charset="0"/>
              </a:rPr>
              <a:t>curricula of computing </a:t>
            </a:r>
            <a:r>
              <a:rPr lang="sr-Latn-BA" sz="1800" b="1" i="1" dirty="0" smtClean="0">
                <a:solidFill>
                  <a:srgbClr val="000099"/>
                </a:solidFill>
                <a:latin typeface="Arial" charset="0"/>
              </a:rPr>
              <a:t>and informatics</a:t>
            </a:r>
            <a:endParaRPr lang="sr-Latn-BA" sz="1800" b="1" dirty="0" smtClean="0">
              <a:solidFill>
                <a:srgbClr val="000099"/>
              </a:solidFill>
              <a:latin typeface="Arial" charset="0"/>
            </a:endParaRPr>
          </a:p>
          <a:p>
            <a:pPr lvl="2" eaLnBrk="1" hangingPunct="1">
              <a:spcBef>
                <a:spcPts val="600"/>
              </a:spcBef>
            </a:pPr>
            <a:r>
              <a:rPr lang="sr-Latn-BA" sz="1600" b="1" dirty="0" smtClean="0">
                <a:solidFill>
                  <a:schemeClr val="accent2"/>
                </a:solidFill>
                <a:latin typeface="Arial" charset="0"/>
              </a:rPr>
              <a:t>Information technology.</a:t>
            </a:r>
          </a:p>
          <a:p>
            <a:pPr lvl="2" eaLnBrk="1" hangingPunct="1">
              <a:spcBef>
                <a:spcPts val="600"/>
              </a:spcBef>
            </a:pPr>
            <a:r>
              <a:rPr lang="sr-Latn-BA" sz="1600" b="1" dirty="0" smtClean="0">
                <a:solidFill>
                  <a:schemeClr val="accent2"/>
                </a:solidFill>
                <a:latin typeface="Arial" charset="0"/>
              </a:rPr>
              <a:t>Computer engineering.</a:t>
            </a:r>
          </a:p>
          <a:p>
            <a:pPr lvl="1" eaLnBrk="1" hangingPunct="1">
              <a:spcBef>
                <a:spcPts val="600"/>
              </a:spcBef>
            </a:pPr>
            <a:r>
              <a:rPr lang="en-US" sz="1800" b="1" dirty="0" smtClean="0">
                <a:solidFill>
                  <a:srgbClr val="000099"/>
                </a:solidFill>
                <a:latin typeface="Arial" charset="0"/>
              </a:rPr>
              <a:t>Br</a:t>
            </a:r>
            <a:r>
              <a:rPr lang="sr-Latn-BA" sz="1800" b="1" dirty="0" smtClean="0">
                <a:solidFill>
                  <a:srgbClr val="000099"/>
                </a:solidFill>
                <a:latin typeface="Arial" charset="0"/>
              </a:rPr>
              <a:t>ie</a:t>
            </a:r>
            <a:r>
              <a:rPr lang="en-US" sz="1800" b="1" dirty="0" smtClean="0">
                <a:solidFill>
                  <a:srgbClr val="000099"/>
                </a:solidFill>
                <a:latin typeface="Arial" charset="0"/>
              </a:rPr>
              <a:t>f</a:t>
            </a:r>
            <a:r>
              <a:rPr lang="en-US" sz="1800" b="1" dirty="0" smtClean="0">
                <a:solidFill>
                  <a:schemeClr val="accent2"/>
                </a:solidFill>
                <a:latin typeface="Arial" charset="0"/>
              </a:rPr>
              <a:t> analysis</a:t>
            </a:r>
            <a:r>
              <a:rPr lang="sr-Latn-BA" sz="1800" b="1" dirty="0" smtClean="0">
                <a:solidFill>
                  <a:schemeClr val="accent2"/>
                </a:solidFill>
                <a:latin typeface="Arial" charset="0"/>
              </a:rPr>
              <a:t> of current curricula</a:t>
            </a:r>
            <a:r>
              <a:rPr lang="en-US" sz="1800" b="1" dirty="0" smtClean="0">
                <a:solidFill>
                  <a:schemeClr val="accent2"/>
                </a:solidFill>
                <a:latin typeface="Arial" charset="0"/>
              </a:rPr>
              <a:t> </a:t>
            </a:r>
            <a:r>
              <a:rPr lang="en-US" sz="1800" b="1" dirty="0" smtClean="0">
                <a:solidFill>
                  <a:srgbClr val="000099"/>
                </a:solidFill>
                <a:latin typeface="Arial" charset="0"/>
              </a:rPr>
              <a:t>of computing </a:t>
            </a:r>
            <a:r>
              <a:rPr lang="sr-Latn-BA" sz="1800" b="1" dirty="0" smtClean="0">
                <a:solidFill>
                  <a:srgbClr val="000099"/>
                </a:solidFill>
                <a:latin typeface="Arial" charset="0"/>
              </a:rPr>
              <a:t>and informatics</a:t>
            </a:r>
            <a:endParaRPr lang="sr-Latn-BA" sz="1800" b="1" dirty="0" smtClean="0">
              <a:solidFill>
                <a:schemeClr val="accent2"/>
              </a:solidFill>
              <a:latin typeface="Arial" charset="0"/>
            </a:endParaRPr>
          </a:p>
          <a:p>
            <a:pPr lvl="2" eaLnBrk="1" hangingPunct="1">
              <a:spcBef>
                <a:spcPts val="600"/>
              </a:spcBef>
            </a:pPr>
            <a:r>
              <a:rPr lang="sr-Latn-BA" sz="1600" b="1" dirty="0" smtClean="0">
                <a:solidFill>
                  <a:schemeClr val="accent2"/>
                </a:solidFill>
                <a:latin typeface="Arial" charset="0"/>
              </a:rPr>
              <a:t>Internal </a:t>
            </a:r>
            <a:r>
              <a:rPr lang="en-US" sz="1600" b="1" dirty="0" smtClean="0">
                <a:solidFill>
                  <a:schemeClr val="accent2"/>
                </a:solidFill>
                <a:latin typeface="Arial" charset="0"/>
              </a:rPr>
              <a:t> curricula </a:t>
            </a:r>
            <a:r>
              <a:rPr lang="sr-Latn-BA" sz="1600" b="1" dirty="0" smtClean="0">
                <a:solidFill>
                  <a:schemeClr val="accent2"/>
                </a:solidFill>
                <a:latin typeface="Arial" charset="0"/>
              </a:rPr>
              <a:t>review</a:t>
            </a:r>
            <a:r>
              <a:rPr lang="en-US" sz="1600" b="1" dirty="0" smtClean="0">
                <a:solidFill>
                  <a:schemeClr val="accent2"/>
                </a:solidFill>
                <a:latin typeface="Arial" charset="0"/>
              </a:rPr>
              <a:t> and analysis</a:t>
            </a:r>
            <a:endParaRPr lang="sr-Latn-BA" sz="1600" b="1" dirty="0" smtClean="0">
              <a:solidFill>
                <a:schemeClr val="accent2"/>
              </a:solidFill>
              <a:latin typeface="Arial" charset="0"/>
            </a:endParaRPr>
          </a:p>
          <a:p>
            <a:pPr lvl="2" eaLnBrk="1" hangingPunct="1">
              <a:spcBef>
                <a:spcPts val="400"/>
              </a:spcBef>
            </a:pPr>
            <a:r>
              <a:rPr lang="sr-Latn-BA" sz="1600" b="1" dirty="0" smtClean="0">
                <a:solidFill>
                  <a:schemeClr val="accent2"/>
                </a:solidFill>
                <a:latin typeface="Arial" charset="0"/>
              </a:rPr>
              <a:t>External review</a:t>
            </a:r>
          </a:p>
          <a:p>
            <a:pPr lvl="2" eaLnBrk="1" hangingPunct="1">
              <a:spcBef>
                <a:spcPts val="400"/>
              </a:spcBef>
            </a:pPr>
            <a:r>
              <a:rPr lang="sr-Latn-BA" sz="1600" b="1" dirty="0" smtClean="0">
                <a:solidFill>
                  <a:schemeClr val="accent2"/>
                </a:solidFill>
                <a:latin typeface="Arial" charset="0"/>
              </a:rPr>
              <a:t>Are our curricula satisfactory? </a:t>
            </a:r>
          </a:p>
          <a:p>
            <a:pPr eaLnBrk="1" hangingPunct="1">
              <a:spcBef>
                <a:spcPts val="1200"/>
              </a:spcBef>
            </a:pPr>
            <a:endParaRPr lang="sr-Latn-BA" sz="2000" b="1" dirty="0" smtClean="0">
              <a:latin typeface="Arial" charset="0"/>
            </a:endParaRP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20</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3. Change process</a:t>
            </a:r>
            <a:endParaRPr lang="en-US" sz="2000" b="1" dirty="0" smtClean="0"/>
          </a:p>
        </p:txBody>
      </p:sp>
      <p:sp>
        <p:nvSpPr>
          <p:cNvPr id="4100" name="Rectangle 3"/>
          <p:cNvSpPr>
            <a:spLocks noGrp="1" noChangeArrowheads="1"/>
          </p:cNvSpPr>
          <p:nvPr>
            <p:ph type="body" idx="4294967295"/>
          </p:nvPr>
        </p:nvSpPr>
        <p:spPr>
          <a:xfrm>
            <a:off x="0" y="1152128"/>
            <a:ext cx="9144000" cy="5229200"/>
          </a:xfrm>
        </p:spPr>
        <p:txBody>
          <a:bodyPr/>
          <a:lstStyle/>
          <a:p>
            <a:pPr>
              <a:buNone/>
            </a:pPr>
            <a:r>
              <a:rPr lang="en-US" sz="2000" b="1" dirty="0" smtClean="0">
                <a:solidFill>
                  <a:schemeClr val="accent2"/>
                </a:solidFill>
                <a:latin typeface="Arial" charset="0"/>
              </a:rPr>
              <a:t>	Ideally, </a:t>
            </a:r>
            <a:r>
              <a:rPr lang="en-US" sz="2000" dirty="0" smtClean="0"/>
              <a:t>according to </a:t>
            </a:r>
            <a:r>
              <a:rPr lang="en-US" sz="2000" dirty="0" err="1" smtClean="0"/>
              <a:t>Lachiver</a:t>
            </a:r>
            <a:r>
              <a:rPr lang="en-US" sz="2000" dirty="0" smtClean="0"/>
              <a:t> &amp;Tardif (2002), curriculum change is managed in a logical five-step process:</a:t>
            </a:r>
          </a:p>
          <a:p>
            <a:pPr>
              <a:buNone/>
            </a:pPr>
            <a:endParaRPr lang="en-US" sz="2000" dirty="0" smtClean="0"/>
          </a:p>
          <a:p>
            <a:pPr>
              <a:spcBef>
                <a:spcPts val="1200"/>
              </a:spcBef>
              <a:buNone/>
            </a:pPr>
            <a:r>
              <a:rPr lang="en-US" sz="2000" dirty="0" smtClean="0"/>
              <a:t>	1. an analysis of the current offerings and context; </a:t>
            </a:r>
            <a:r>
              <a:rPr lang="en-US" sz="2800" dirty="0" smtClean="0">
                <a:sym typeface="Wingdings"/>
              </a:rPr>
              <a:t></a:t>
            </a:r>
            <a:endParaRPr lang="en-US" sz="2000" dirty="0" smtClean="0"/>
          </a:p>
          <a:p>
            <a:pPr>
              <a:spcBef>
                <a:spcPts val="1200"/>
              </a:spcBef>
              <a:buNone/>
            </a:pPr>
            <a:r>
              <a:rPr lang="en-US" sz="2000" dirty="0" smtClean="0"/>
              <a:t>	2. the expression of key program aims in a mission statement; </a:t>
            </a:r>
            <a:r>
              <a:rPr lang="en-US" sz="2800" dirty="0" smtClean="0"/>
              <a:t>~</a:t>
            </a:r>
            <a:endParaRPr lang="en-US" sz="2000" dirty="0" smtClean="0"/>
          </a:p>
          <a:p>
            <a:pPr>
              <a:spcBef>
                <a:spcPts val="1200"/>
              </a:spcBef>
              <a:buNone/>
            </a:pPr>
            <a:r>
              <a:rPr lang="en-US" sz="2000" dirty="0" smtClean="0"/>
              <a:t>	3. a prioritization of resources and development strategies;   </a:t>
            </a:r>
            <a:r>
              <a:rPr lang="en-US" sz="2800" dirty="0" smtClean="0"/>
              <a:t>x</a:t>
            </a:r>
            <a:endParaRPr lang="en-US" sz="2000" dirty="0" smtClean="0"/>
          </a:p>
          <a:p>
            <a:pPr>
              <a:spcBef>
                <a:spcPts val="1200"/>
              </a:spcBef>
              <a:buNone/>
            </a:pPr>
            <a:r>
              <a:rPr lang="en-US" sz="2000" dirty="0" smtClean="0"/>
              <a:t>	4. the implementation of the targeted curricula change; and </a:t>
            </a:r>
            <a:r>
              <a:rPr lang="en-US" sz="2800" dirty="0" smtClean="0"/>
              <a:t>~</a:t>
            </a:r>
            <a:endParaRPr lang="en-US" sz="2000" dirty="0" smtClean="0"/>
          </a:p>
          <a:p>
            <a:pPr>
              <a:spcBef>
                <a:spcPts val="1200"/>
              </a:spcBef>
              <a:buNone/>
            </a:pPr>
            <a:r>
              <a:rPr lang="en-US" sz="2000" dirty="0" smtClean="0"/>
              <a:t>	5. the establishment of monitoring tools and processes.  </a:t>
            </a:r>
            <a:r>
              <a:rPr lang="en-US" sz="2800" dirty="0" smtClean="0"/>
              <a:t>?</a:t>
            </a:r>
            <a:r>
              <a:rPr lang="en-US" sz="2000" dirty="0" smtClean="0"/>
              <a:t>  </a:t>
            </a:r>
            <a:endParaRPr lang="en-US" sz="2000" b="1" dirty="0" smtClean="0">
              <a:solidFill>
                <a:schemeClr val="accent2"/>
              </a:solidFill>
              <a:latin typeface="Arial" charset="0"/>
            </a:endParaRP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21</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3. Change process</a:t>
            </a:r>
            <a:endParaRPr lang="en-US" sz="2000" b="1" dirty="0" smtClean="0"/>
          </a:p>
        </p:txBody>
      </p:sp>
      <p:sp>
        <p:nvSpPr>
          <p:cNvPr id="4100" name="Rectangle 3"/>
          <p:cNvSpPr>
            <a:spLocks noGrp="1" noChangeArrowheads="1"/>
          </p:cNvSpPr>
          <p:nvPr>
            <p:ph type="body" idx="4294967295"/>
          </p:nvPr>
        </p:nvSpPr>
        <p:spPr>
          <a:xfrm>
            <a:off x="0" y="908720"/>
            <a:ext cx="9144000" cy="5688632"/>
          </a:xfrm>
        </p:spPr>
        <p:txBody>
          <a:bodyPr/>
          <a:lstStyle/>
          <a:p>
            <a:pPr>
              <a:buNone/>
            </a:pPr>
            <a:r>
              <a:rPr lang="en-US" sz="2000" b="1" dirty="0" smtClean="0">
                <a:solidFill>
                  <a:schemeClr val="accent2"/>
                </a:solidFill>
                <a:latin typeface="Arial" charset="0"/>
              </a:rPr>
              <a:t>	 </a:t>
            </a:r>
            <a:r>
              <a:rPr lang="en-US" sz="2000" b="1" u="sng" dirty="0" smtClean="0">
                <a:solidFill>
                  <a:schemeClr val="accent2"/>
                </a:solidFill>
                <a:latin typeface="Arial" charset="0"/>
                <a:hlinkClick r:id="rId3" action="ppaction://hlinkfile"/>
              </a:rPr>
              <a:t>What drives curricula change ?</a:t>
            </a:r>
            <a:endParaRPr lang="sr-Latn-CS" sz="2000" b="1" u="sng" dirty="0" smtClean="0">
              <a:solidFill>
                <a:schemeClr val="accent2"/>
              </a:solidFill>
              <a:latin typeface="Arial" charset="0"/>
            </a:endParaRPr>
          </a:p>
          <a:p>
            <a:r>
              <a:rPr lang="en-US" sz="2000" dirty="0" smtClean="0"/>
              <a:t>Research findings summary: curriculum change is driven or inhibited by factors such as vocal individuals and practical constraints rather than higher academic motives !</a:t>
            </a:r>
          </a:p>
          <a:p>
            <a:r>
              <a:rPr lang="en-US" sz="2000" dirty="0" smtClean="0"/>
              <a:t>Significant factors affecting curriculum change (</a:t>
            </a:r>
            <a:r>
              <a:rPr lang="en-US" sz="2000" dirty="0" err="1" smtClean="0"/>
              <a:t>Gruba</a:t>
            </a:r>
            <a:r>
              <a:rPr lang="en-US" sz="2000" dirty="0" smtClean="0"/>
              <a:t> at all, 2004)</a:t>
            </a:r>
          </a:p>
          <a:p>
            <a:pPr lvl="1">
              <a:spcBef>
                <a:spcPts val="1200"/>
              </a:spcBef>
            </a:pPr>
            <a:r>
              <a:rPr lang="en-US" sz="1800" dirty="0" smtClean="0"/>
              <a:t>A. Influential or outspoken individuals.</a:t>
            </a:r>
          </a:p>
          <a:p>
            <a:pPr lvl="1"/>
            <a:r>
              <a:rPr lang="en-US" sz="1800" dirty="0" smtClean="0"/>
              <a:t>B. Financial pressures, including resource availability.</a:t>
            </a:r>
          </a:p>
          <a:p>
            <a:pPr lvl="1"/>
            <a:r>
              <a:rPr lang="en-US" sz="1800" dirty="0" smtClean="0"/>
              <a:t>C. Staff availability or workload.</a:t>
            </a:r>
          </a:p>
          <a:p>
            <a:pPr lvl="1"/>
            <a:r>
              <a:rPr lang="en-US" sz="1800" dirty="0" smtClean="0"/>
              <a:t>D. Employer or industry viewpoints.</a:t>
            </a:r>
          </a:p>
          <a:p>
            <a:pPr lvl="1"/>
            <a:r>
              <a:rPr lang="en-US" sz="1800" dirty="0" smtClean="0"/>
              <a:t>E. Current or prospective student viewpoints.</a:t>
            </a:r>
          </a:p>
          <a:p>
            <a:pPr lvl="1"/>
            <a:r>
              <a:rPr lang="en-US" sz="1800" dirty="0" smtClean="0"/>
              <a:t>F. Student abilities or limitations, or intake considerations.</a:t>
            </a:r>
          </a:p>
          <a:p>
            <a:pPr lvl="1"/>
            <a:r>
              <a:rPr lang="en-US" sz="1800" dirty="0" smtClean="0"/>
              <a:t>G. Pedagogical argument, or academic merit.</a:t>
            </a:r>
          </a:p>
          <a:p>
            <a:pPr lvl="1"/>
            <a:r>
              <a:rPr lang="en-US" sz="1800" dirty="0" smtClean="0"/>
              <a:t>H. University or Government requirement or regulation.</a:t>
            </a:r>
          </a:p>
          <a:p>
            <a:pPr lvl="1"/>
            <a:r>
              <a:rPr lang="en-US" sz="1800" dirty="0" smtClean="0"/>
              <a:t>I. Professional accreditation needs, or syllabi set by professional bodies.</a:t>
            </a:r>
          </a:p>
          <a:p>
            <a:pPr lvl="1"/>
            <a:r>
              <a:rPr lang="en-US" sz="1800" dirty="0" smtClean="0"/>
              <a:t>J. Academic “fashion”, including the desire to remain in step with other institutions</a:t>
            </a:r>
          </a:p>
          <a:p>
            <a:pPr lvl="1">
              <a:buNone/>
            </a:pPr>
            <a:endParaRPr lang="en-US" sz="1800" dirty="0" smtClean="0"/>
          </a:p>
          <a:p>
            <a:pPr lvl="1">
              <a:spcBef>
                <a:spcPts val="1200"/>
              </a:spcBef>
              <a:buNone/>
            </a:pPr>
            <a:endParaRPr lang="en-US" sz="1800" dirty="0" smtClean="0"/>
          </a:p>
          <a:p>
            <a:pPr>
              <a:spcBef>
                <a:spcPts val="1200"/>
              </a:spcBef>
            </a:pPr>
            <a:endParaRPr lang="en-US" sz="2000" dirty="0" smtClean="0"/>
          </a:p>
          <a:p>
            <a:pPr>
              <a:spcBef>
                <a:spcPts val="1200"/>
              </a:spcBef>
              <a:buNone/>
            </a:pPr>
            <a:endParaRPr lang="en-US" sz="20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22</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3. Change process</a:t>
            </a:r>
            <a:endParaRPr lang="en-US" sz="2000" b="1" dirty="0" smtClean="0"/>
          </a:p>
        </p:txBody>
      </p:sp>
      <p:sp>
        <p:nvSpPr>
          <p:cNvPr id="4100" name="Rectangle 3"/>
          <p:cNvSpPr>
            <a:spLocks noGrp="1" noChangeArrowheads="1"/>
          </p:cNvSpPr>
          <p:nvPr>
            <p:ph type="body" idx="4294967295"/>
          </p:nvPr>
        </p:nvSpPr>
        <p:spPr>
          <a:xfrm>
            <a:off x="0" y="908720"/>
            <a:ext cx="9144000" cy="5688632"/>
          </a:xfrm>
        </p:spPr>
        <p:txBody>
          <a:bodyPr/>
          <a:lstStyle/>
          <a:p>
            <a:pPr>
              <a:buNone/>
            </a:pPr>
            <a:r>
              <a:rPr lang="en-US" sz="2000" b="1" dirty="0" smtClean="0">
                <a:solidFill>
                  <a:schemeClr val="accent2"/>
                </a:solidFill>
                <a:latin typeface="Arial" charset="0"/>
              </a:rPr>
              <a:t>	 </a:t>
            </a:r>
            <a:r>
              <a:rPr lang="sr-Latn-BA" sz="2000" b="1" u="sng" dirty="0" smtClean="0">
                <a:solidFill>
                  <a:schemeClr val="accent2"/>
                </a:solidFill>
                <a:latin typeface="Arial" charset="0"/>
              </a:rPr>
              <a:t>New curricula goals </a:t>
            </a:r>
            <a:r>
              <a:rPr lang="en-US" sz="2000" b="1" u="sng" dirty="0" smtClean="0">
                <a:solidFill>
                  <a:schemeClr val="accent2"/>
                </a:solidFill>
                <a:latin typeface="Arial" charset="0"/>
              </a:rPr>
              <a:t>( from Project report)</a:t>
            </a:r>
          </a:p>
          <a:p>
            <a:pPr>
              <a:buNone/>
            </a:pPr>
            <a:endParaRPr lang="en-US" sz="2000" b="1" u="sng" dirty="0" smtClean="0">
              <a:solidFill>
                <a:schemeClr val="accent2"/>
              </a:solidFill>
              <a:latin typeface="Arial" charset="0"/>
            </a:endParaRPr>
          </a:p>
          <a:p>
            <a:r>
              <a:rPr lang="en-US" sz="2000" dirty="0" smtClean="0"/>
              <a:t>Through the modification of existing curricula, their </a:t>
            </a:r>
            <a:r>
              <a:rPr lang="en-US" sz="2000" dirty="0" smtClean="0"/>
              <a:t>modernization, </a:t>
            </a:r>
            <a:r>
              <a:rPr lang="en-US" sz="2000" dirty="0" smtClean="0"/>
              <a:t/>
            </a:r>
            <a:br>
              <a:rPr lang="en-US" sz="2000" dirty="0" smtClean="0"/>
            </a:br>
            <a:r>
              <a:rPr lang="en-US" sz="2000" dirty="0" smtClean="0"/>
              <a:t>introduction of new items and eliminating those with outdated content, ensure that  outcomes in this study program meet the needs of the market; </a:t>
            </a:r>
          </a:p>
          <a:p>
            <a:r>
              <a:rPr lang="en-US" sz="2000" dirty="0" smtClean="0"/>
              <a:t>Recognize the strategic orientation of society in those areas that rely on application of these scientific fields; </a:t>
            </a:r>
          </a:p>
          <a:p>
            <a:r>
              <a:rPr lang="en-US" sz="2000" dirty="0" smtClean="0"/>
              <a:t>The content of curricula and study programs to predict the direction </a:t>
            </a:r>
            <a:br>
              <a:rPr lang="en-US" sz="2000" dirty="0" smtClean="0"/>
            </a:br>
            <a:r>
              <a:rPr lang="en-US" sz="2000" dirty="0" smtClean="0"/>
              <a:t>development of these fields of study; Provide more independent and practical work of students;</a:t>
            </a:r>
          </a:p>
          <a:p>
            <a:r>
              <a:rPr lang="en-US" sz="2000" dirty="0" smtClean="0"/>
              <a:t>Create the conditions for the mobility of students;</a:t>
            </a:r>
          </a:p>
          <a:p>
            <a:r>
              <a:rPr lang="en-US" sz="2000" dirty="0" smtClean="0"/>
              <a:t>Establish national and international cooperation in the implementation of the teaching processes within the study program;</a:t>
            </a:r>
            <a:endParaRPr lang="en-US" sz="2000" b="1" u="sng" dirty="0" smtClean="0">
              <a:solidFill>
                <a:schemeClr val="accent2"/>
              </a:solidFill>
              <a:latin typeface="Arial" charset="0"/>
            </a:endParaRPr>
          </a:p>
          <a:p>
            <a:r>
              <a:rPr lang="en-US" sz="2000" dirty="0" smtClean="0"/>
              <a:t>… The introduction of modern teaching methods, particularly in disciplinary and  highly specialized cases, the use of appropriate laboratory equipment and advanced software tools, to improve learning outcomes … ?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23</a:t>
            </a:fld>
            <a:endParaRPr lang="en-US" altLang="en-US" sz="1000" dirty="0" smtClean="0">
              <a:latin typeface="Arial" charset="0"/>
            </a:endParaRPr>
          </a:p>
        </p:txBody>
      </p:sp>
      <p:sp>
        <p:nvSpPr>
          <p:cNvPr id="11267" name="Rectangle 2"/>
          <p:cNvSpPr>
            <a:spLocks noGrp="1" noChangeArrowheads="1"/>
          </p:cNvSpPr>
          <p:nvPr>
            <p:ph type="title" idx="4294967295"/>
          </p:nvPr>
        </p:nvSpPr>
        <p:spPr>
          <a:xfrm>
            <a:off x="-72008" y="0"/>
            <a:ext cx="8388424" cy="734994"/>
          </a:xfrm>
        </p:spPr>
        <p:txBody>
          <a:bodyPr anchor="b"/>
          <a:lstStyle/>
          <a:p>
            <a:pPr eaLnBrk="1" hangingPunct="1"/>
            <a:r>
              <a:rPr lang="en-US" sz="2700" b="1" dirty="0" smtClean="0">
                <a:latin typeface="Arial" charset="0"/>
              </a:rPr>
              <a:t>4. New curricula of computing and informatics</a:t>
            </a:r>
            <a:endParaRPr lang="en-US" sz="2700" b="1" dirty="0" smtClean="0"/>
          </a:p>
        </p:txBody>
      </p:sp>
      <p:sp>
        <p:nvSpPr>
          <p:cNvPr id="4100" name="Rectangle 3"/>
          <p:cNvSpPr>
            <a:spLocks noGrp="1" noChangeArrowheads="1"/>
          </p:cNvSpPr>
          <p:nvPr>
            <p:ph type="body" idx="4294967295"/>
          </p:nvPr>
        </p:nvSpPr>
        <p:spPr>
          <a:xfrm>
            <a:off x="0" y="1340768"/>
            <a:ext cx="8893206" cy="5284489"/>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new curricula of </a:t>
            </a:r>
            <a:r>
              <a:rPr lang="en-US" sz="2000" b="1" i="1" u="sng" dirty="0" smtClean="0">
                <a:solidFill>
                  <a:srgbClr val="C00000"/>
                </a:solidFill>
                <a:latin typeface="Arial" charset="0"/>
              </a:rPr>
              <a:t>computing </a:t>
            </a:r>
            <a:r>
              <a:rPr lang="sr-Latn-BA" sz="2000" b="1" i="1" u="sng" dirty="0" smtClean="0">
                <a:solidFill>
                  <a:srgbClr val="C00000"/>
                </a:solidFill>
                <a:latin typeface="Arial" charset="0"/>
              </a:rPr>
              <a:t>and informatics</a:t>
            </a:r>
            <a:endParaRPr lang="sr-Latn-CS" sz="2000" b="1" u="sng" dirty="0" smtClean="0">
              <a:solidFill>
                <a:schemeClr val="accent2"/>
              </a:solidFill>
            </a:endParaRPr>
          </a:p>
          <a:p>
            <a:pPr>
              <a:spcBef>
                <a:spcPts val="1200"/>
              </a:spcBef>
            </a:pPr>
            <a:r>
              <a:rPr lang="en-US" sz="2000" dirty="0" smtClean="0"/>
              <a:t>Computing and informatics study program with two specializations:</a:t>
            </a:r>
          </a:p>
          <a:p>
            <a:pPr lvl="1"/>
            <a:r>
              <a:rPr lang="en-US" sz="1600" dirty="0" smtClean="0"/>
              <a:t>Software  Engineering</a:t>
            </a:r>
          </a:p>
          <a:p>
            <a:pPr lvl="1"/>
            <a:r>
              <a:rPr lang="en-US" sz="1600" dirty="0" smtClean="0"/>
              <a:t>Computer Engineering</a:t>
            </a:r>
          </a:p>
          <a:p>
            <a:pPr>
              <a:spcBef>
                <a:spcPts val="1200"/>
              </a:spcBef>
            </a:pPr>
            <a:r>
              <a:rPr lang="en-US" sz="2000" dirty="0" smtClean="0"/>
              <a:t>Specialization is achieved by selecting appropriate courses from the 3</a:t>
            </a:r>
            <a:r>
              <a:rPr lang="en-US" sz="2000" baseline="30000" dirty="0" smtClean="0"/>
              <a:t>rd</a:t>
            </a:r>
            <a:r>
              <a:rPr lang="en-US" sz="2000" dirty="0" smtClean="0"/>
              <a:t> semester (second year of study)</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24</a:t>
            </a:fld>
            <a:endParaRPr lang="en-US" altLang="en-US" sz="1000" dirty="0" smtClean="0">
              <a:latin typeface="Arial" charset="0"/>
            </a:endParaRPr>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new curricula of </a:t>
            </a:r>
            <a:r>
              <a:rPr lang="en-US" sz="2000" b="1" i="1" u="sng" dirty="0" smtClean="0">
                <a:solidFill>
                  <a:srgbClr val="C00000"/>
                </a:solidFill>
                <a:latin typeface="Arial" charset="0"/>
              </a:rPr>
              <a:t>computing </a:t>
            </a:r>
            <a:r>
              <a:rPr lang="sr-Latn-BA" sz="2000" b="1" i="1" u="sng" dirty="0" smtClean="0">
                <a:solidFill>
                  <a:srgbClr val="C00000"/>
                </a:solidFill>
                <a:latin typeface="Arial" charset="0"/>
              </a:rPr>
              <a:t>and informatics</a:t>
            </a:r>
            <a:endParaRPr lang="sr-Latn-CS" sz="2000" b="1" u="sng" dirty="0" smtClean="0">
              <a:solidFill>
                <a:schemeClr val="accent2"/>
              </a:solidFill>
            </a:endParaRPr>
          </a:p>
          <a:p>
            <a:pPr>
              <a:spcBef>
                <a:spcPts val="0"/>
              </a:spcBef>
            </a:pPr>
            <a:r>
              <a:rPr lang="en-US" sz="2000" dirty="0" smtClean="0"/>
              <a:t>First year courses (common for all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2000" dirty="0" smtClean="0"/>
              <a:t>						</a:t>
            </a:r>
            <a:r>
              <a:rPr lang="en-US" sz="1600" dirty="0" smtClean="0"/>
              <a:t>LEGEND:      A – mandatory	B – elective</a:t>
            </a:r>
            <a:r>
              <a:rPr lang="en-US" sz="2000" dirty="0" smtClean="0"/>
              <a:t>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765136"/>
          <a:ext cx="8352928" cy="4328160"/>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333855">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278213">
                <a:tc>
                  <a:txBody>
                    <a:bodyPr/>
                    <a:lstStyle/>
                    <a:p>
                      <a:pPr>
                        <a:tabLst>
                          <a:tab pos="441325" algn="r"/>
                        </a:tabLst>
                      </a:pPr>
                      <a:r>
                        <a:rPr lang="en-US" sz="1400" dirty="0" smtClean="0"/>
                        <a:t>	1</a:t>
                      </a:r>
                      <a:endParaRPr lang="en-US" sz="1400" dirty="0"/>
                    </a:p>
                  </a:txBody>
                  <a:tcPr/>
                </a:tc>
                <a:tc>
                  <a:txBody>
                    <a:bodyPr/>
                    <a:lstStyle/>
                    <a:p>
                      <a:r>
                        <a:rPr lang="en-US" sz="1400" dirty="0" smtClean="0"/>
                        <a:t> Mathematics I</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7</a:t>
                      </a:r>
                      <a:endParaRPr lang="en-US" sz="1400" dirty="0"/>
                    </a:p>
                  </a:txBody>
                  <a:tcPr/>
                </a:tc>
                <a:tc>
                  <a:txBody>
                    <a:bodyPr/>
                    <a:lstStyle/>
                    <a:p>
                      <a:pPr algn="ctr">
                        <a:tabLst>
                          <a:tab pos="623888" algn="r"/>
                        </a:tabLst>
                      </a:pPr>
                      <a:r>
                        <a:rPr lang="en-US" sz="1400" dirty="0" smtClean="0"/>
                        <a:t>3+3+0</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2</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Fundamentals of </a:t>
                      </a:r>
                      <a:r>
                        <a:rPr lang="en-US" sz="1400" kern="1200" baseline="0" dirty="0" err="1" smtClean="0">
                          <a:solidFill>
                            <a:schemeClr val="dk1"/>
                          </a:solidFill>
                          <a:latin typeface="+mn-lt"/>
                          <a:ea typeface="+mn-ea"/>
                          <a:cs typeface="+mn-cs"/>
                        </a:rPr>
                        <a:t>electrotehnics</a:t>
                      </a:r>
                      <a:r>
                        <a:rPr lang="en-US" sz="1400" kern="1200" baseline="0" dirty="0" smtClean="0">
                          <a:solidFill>
                            <a:schemeClr val="dk1"/>
                          </a:solidFill>
                          <a:latin typeface="+mn-lt"/>
                          <a:ea typeface="+mn-ea"/>
                          <a:cs typeface="+mn-cs"/>
                        </a:rPr>
                        <a:t> I</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3+2+1</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3</a:t>
                      </a:r>
                      <a:endParaRPr lang="en-US" sz="1400" dirty="0"/>
                    </a:p>
                  </a:txBody>
                  <a:tcPr/>
                </a:tc>
                <a:tc>
                  <a:txBody>
                    <a:bodyPr/>
                    <a:lstStyle/>
                    <a:p>
                      <a:r>
                        <a:rPr lang="en-US" sz="1400" dirty="0" smtClean="0"/>
                        <a:t> </a:t>
                      </a:r>
                      <a:r>
                        <a:rPr lang="en-US" sz="1400" b="1" kern="1200" baseline="0" dirty="0" smtClean="0">
                          <a:solidFill>
                            <a:schemeClr val="dk1"/>
                          </a:solidFill>
                          <a:latin typeface="+mn-lt"/>
                          <a:ea typeface="+mn-ea"/>
                          <a:cs typeface="+mn-cs"/>
                        </a:rPr>
                        <a:t>Programming I</a:t>
                      </a:r>
                      <a:endParaRPr lang="en-US" sz="1400" b="1" dirty="0"/>
                    </a:p>
                  </a:txBody>
                  <a:tcPr>
                    <a:solidFill>
                      <a:srgbClr val="FFCE33"/>
                    </a:solidFill>
                  </a:tcPr>
                </a:tc>
                <a:tc>
                  <a:txBody>
                    <a:bodyPr/>
                    <a:lstStyle/>
                    <a:p>
                      <a:pPr algn="ctr"/>
                      <a:r>
                        <a:rPr lang="en-US" sz="1400" dirty="0" smtClean="0"/>
                        <a:t>1</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4+2+1</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4</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Fundamentals of computer </a:t>
                      </a:r>
                      <a:r>
                        <a:rPr lang="en-US" sz="1400" kern="1200" baseline="0" dirty="0" err="1" smtClean="0">
                          <a:solidFill>
                            <a:schemeClr val="dk1"/>
                          </a:solidFill>
                          <a:latin typeface="+mn-lt"/>
                          <a:ea typeface="+mn-ea"/>
                          <a:cs typeface="+mn-cs"/>
                        </a:rPr>
                        <a:t>technics</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2+0+2</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5</a:t>
                      </a:r>
                      <a:endParaRPr lang="en-US" sz="1400" dirty="0"/>
                    </a:p>
                  </a:txBody>
                  <a:tcPr/>
                </a:tc>
                <a:tc>
                  <a:txBody>
                    <a:bodyPr/>
                    <a:lstStyle/>
                    <a:p>
                      <a:r>
                        <a:rPr lang="en-US" sz="1400" dirty="0" smtClean="0"/>
                        <a:t> Sociology</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2+0+0</a:t>
                      </a:r>
                    </a:p>
                  </a:txBody>
                  <a:tcPr/>
                </a:tc>
                <a:tc>
                  <a:txBody>
                    <a:bodyPr/>
                    <a:lstStyle/>
                    <a:p>
                      <a:pPr algn="ctr"/>
                      <a:r>
                        <a:rPr lang="en-US" sz="1400" dirty="0" smtClean="0"/>
                        <a:t>B</a:t>
                      </a:r>
                      <a:endParaRPr lang="en-US" sz="1400" dirty="0"/>
                    </a:p>
                  </a:txBody>
                  <a:tcPr/>
                </a:tc>
              </a:tr>
              <a:tr h="278213">
                <a:tc>
                  <a:txBody>
                    <a:bodyPr/>
                    <a:lstStyle/>
                    <a:p>
                      <a:pPr>
                        <a:tabLst>
                          <a:tab pos="441325" algn="r"/>
                        </a:tabLst>
                      </a:pPr>
                      <a:r>
                        <a:rPr lang="en-US" sz="1400" dirty="0" smtClean="0"/>
                        <a:t>	6</a:t>
                      </a:r>
                      <a:endParaRPr lang="en-US" sz="1400" dirty="0"/>
                    </a:p>
                  </a:txBody>
                  <a:tcPr/>
                </a:tc>
                <a:tc>
                  <a:txBody>
                    <a:bodyPr/>
                    <a:lstStyle/>
                    <a:p>
                      <a:r>
                        <a:rPr lang="en-US" sz="1400" kern="1200" baseline="0" dirty="0" smtClean="0">
                          <a:solidFill>
                            <a:schemeClr val="dk1"/>
                          </a:solidFill>
                          <a:latin typeface="+mn-lt"/>
                          <a:ea typeface="+mn-ea"/>
                          <a:cs typeface="+mn-cs"/>
                        </a:rPr>
                        <a:t> Philosophy</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2+0+0</a:t>
                      </a:r>
                      <a:endParaRPr lang="en-US" sz="1400" dirty="0"/>
                    </a:p>
                  </a:txBody>
                  <a:tcPr/>
                </a:tc>
                <a:tc>
                  <a:txBody>
                    <a:bodyPr/>
                    <a:lstStyle/>
                    <a:p>
                      <a:pPr algn="ctr"/>
                      <a:r>
                        <a:rPr lang="en-US" sz="1400" dirty="0" smtClean="0"/>
                        <a:t>B</a:t>
                      </a:r>
                      <a:endParaRPr lang="en-US" sz="1400" dirty="0"/>
                    </a:p>
                  </a:txBody>
                  <a:tcPr/>
                </a:tc>
              </a:tr>
              <a:tr h="278213">
                <a:tc>
                  <a:txBody>
                    <a:bodyPr/>
                    <a:lstStyle/>
                    <a:p>
                      <a:pPr>
                        <a:tabLst>
                          <a:tab pos="441325" algn="r"/>
                        </a:tabLst>
                      </a:pPr>
                      <a:r>
                        <a:rPr lang="en-US" sz="1400" dirty="0" smtClean="0"/>
                        <a:t>	7</a:t>
                      </a:r>
                      <a:endParaRPr lang="en-US" sz="1400" i="1" dirty="0"/>
                    </a:p>
                  </a:txBody>
                  <a:tcPr/>
                </a:tc>
                <a:tc>
                  <a:txBody>
                    <a:bodyPr/>
                    <a:lstStyle/>
                    <a:p>
                      <a:r>
                        <a:rPr lang="en-US" sz="1400" dirty="0" smtClean="0"/>
                        <a:t> Communication skills</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2+0+0</a:t>
                      </a:r>
                      <a:endParaRPr lang="en-US" sz="1400" dirty="0"/>
                    </a:p>
                  </a:txBody>
                  <a:tcPr/>
                </a:tc>
                <a:tc>
                  <a:txBody>
                    <a:bodyPr/>
                    <a:lstStyle/>
                    <a:p>
                      <a:pPr algn="ctr"/>
                      <a:r>
                        <a:rPr lang="en-US" sz="1400" dirty="0" smtClean="0"/>
                        <a:t>B</a:t>
                      </a:r>
                      <a:endParaRPr lang="en-US" sz="1400" dirty="0"/>
                    </a:p>
                  </a:txBody>
                  <a:tcPr/>
                </a:tc>
              </a:tr>
              <a:tr h="278213">
                <a:tc>
                  <a:txBody>
                    <a:bodyPr/>
                    <a:lstStyle/>
                    <a:p>
                      <a:pPr>
                        <a:tabLst>
                          <a:tab pos="441325" algn="r"/>
                        </a:tabLst>
                      </a:pPr>
                      <a:endParaRPr lang="en-US" sz="1400" i="1" dirty="0"/>
                    </a:p>
                  </a:txBody>
                  <a:tcPr>
                    <a:solidFill>
                      <a:srgbClr val="FFE389"/>
                    </a:solidFill>
                  </a:tcPr>
                </a:tc>
                <a:tc>
                  <a:txBody>
                    <a:bodyPr/>
                    <a:lstStyle/>
                    <a:p>
                      <a:r>
                        <a:rPr lang="en-US" sz="1400" b="1" dirty="0" smtClean="0"/>
                        <a:t>	Total  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r h="278213">
                <a:tc>
                  <a:txBody>
                    <a:bodyPr/>
                    <a:lstStyle/>
                    <a:p>
                      <a:pPr algn="ctr">
                        <a:tabLst>
                          <a:tab pos="447675" algn="r"/>
                        </a:tabLst>
                      </a:pPr>
                      <a:r>
                        <a:rPr lang="en-US" sz="1400" dirty="0" smtClean="0"/>
                        <a:t>  8</a:t>
                      </a:r>
                      <a:endParaRPr lang="en-US" sz="1400" dirty="0"/>
                    </a:p>
                  </a:txBody>
                  <a:tcPr/>
                </a:tc>
                <a:tc>
                  <a:txBody>
                    <a:bodyPr/>
                    <a:lstStyle/>
                    <a:p>
                      <a:r>
                        <a:rPr lang="en-US" sz="1400" kern="1200" baseline="0" dirty="0" smtClean="0">
                          <a:solidFill>
                            <a:schemeClr val="dk1"/>
                          </a:solidFill>
                          <a:latin typeface="+mn-lt"/>
                          <a:ea typeface="+mn-ea"/>
                          <a:cs typeface="+mn-cs"/>
                        </a:rPr>
                        <a:t> Mathematics II</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3+3+0</a:t>
                      </a:r>
                      <a:endParaRPr lang="en-US" sz="1400" dirty="0"/>
                    </a:p>
                  </a:txBody>
                  <a:tcPr/>
                </a:tc>
                <a:tc>
                  <a:txBody>
                    <a:bodyPr/>
                    <a:lstStyle/>
                    <a:p>
                      <a:pPr algn="ctr"/>
                      <a:r>
                        <a:rPr lang="en-US" sz="1400" dirty="0" smtClean="0"/>
                        <a:t>A</a:t>
                      </a:r>
                      <a:endParaRPr lang="en-US" sz="1400" dirty="0"/>
                    </a:p>
                  </a:txBody>
                  <a:tcPr/>
                </a:tc>
              </a:tr>
              <a:tr h="278213">
                <a:tc>
                  <a:txBody>
                    <a:bodyPr/>
                    <a:lstStyle/>
                    <a:p>
                      <a:pPr>
                        <a:tabLst>
                          <a:tab pos="447675" algn="r"/>
                        </a:tabLst>
                      </a:pPr>
                      <a:r>
                        <a:rPr lang="en-US" sz="1400" dirty="0" smtClean="0"/>
                        <a:t>	9</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Fundamentals of </a:t>
                      </a:r>
                      <a:r>
                        <a:rPr lang="en-US" sz="1400" kern="1200" baseline="0" dirty="0" err="1" smtClean="0">
                          <a:solidFill>
                            <a:schemeClr val="dk1"/>
                          </a:solidFill>
                          <a:latin typeface="+mn-lt"/>
                          <a:ea typeface="+mn-ea"/>
                          <a:cs typeface="+mn-cs"/>
                        </a:rPr>
                        <a:t>electrotehnics</a:t>
                      </a:r>
                      <a:r>
                        <a:rPr lang="en-US" sz="1400" kern="1200" baseline="0" dirty="0" smtClean="0">
                          <a:solidFill>
                            <a:schemeClr val="dk1"/>
                          </a:solidFill>
                          <a:latin typeface="+mn-lt"/>
                          <a:ea typeface="+mn-ea"/>
                          <a:cs typeface="+mn-cs"/>
                        </a:rPr>
                        <a:t> II</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8</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3+3+1</a:t>
                      </a:r>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10</a:t>
                      </a:r>
                      <a:endParaRPr lang="en-US" sz="1400" dirty="0"/>
                    </a:p>
                  </a:txBody>
                  <a:tcPr/>
                </a:tc>
                <a:tc>
                  <a:txBody>
                    <a:bodyPr/>
                    <a:lstStyle/>
                    <a:p>
                      <a:r>
                        <a:rPr lang="en-US" sz="1400" kern="1200" baseline="0" dirty="0" smtClean="0">
                          <a:solidFill>
                            <a:schemeClr val="dk1"/>
                          </a:solidFill>
                          <a:latin typeface="+mn-lt"/>
                          <a:ea typeface="+mn-ea"/>
                          <a:cs typeface="+mn-cs"/>
                        </a:rPr>
                        <a:t> Programming II</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7</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tc>
                <a:tc>
                  <a:txBody>
                    <a:bodyPr/>
                    <a:lstStyle/>
                    <a:p>
                      <a:pPr algn="ctr"/>
                      <a:r>
                        <a:rPr lang="en-US" sz="1400" dirty="0" smtClean="0"/>
                        <a:t>A</a:t>
                      </a:r>
                      <a:endParaRPr lang="en-US" sz="1400" dirty="0"/>
                    </a:p>
                  </a:txBody>
                  <a:tcPr/>
                </a:tc>
              </a:tr>
              <a:tr h="278213">
                <a:tc>
                  <a:txBody>
                    <a:bodyPr/>
                    <a:lstStyle/>
                    <a:p>
                      <a:pPr>
                        <a:tabLst>
                          <a:tab pos="441325" algn="r"/>
                        </a:tabLst>
                      </a:pPr>
                      <a:r>
                        <a:rPr lang="en-US" sz="1400" dirty="0" smtClean="0"/>
                        <a:t>	11</a:t>
                      </a:r>
                      <a:endParaRPr lang="en-US" sz="1400" dirty="0"/>
                    </a:p>
                  </a:txBody>
                  <a:tcPr/>
                </a:tc>
                <a:tc>
                  <a:txBody>
                    <a:bodyPr/>
                    <a:lstStyle/>
                    <a:p>
                      <a:r>
                        <a:rPr lang="en-US" sz="1400" kern="1200" baseline="0" dirty="0" smtClean="0">
                          <a:solidFill>
                            <a:schemeClr val="dk1"/>
                          </a:solidFill>
                          <a:latin typeface="+mn-lt"/>
                          <a:ea typeface="+mn-ea"/>
                          <a:cs typeface="+mn-cs"/>
                        </a:rPr>
                        <a:t> Physics</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7</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tc>
                <a:tc>
                  <a:txBody>
                    <a:bodyPr/>
                    <a:lstStyle/>
                    <a:p>
                      <a:pPr algn="ctr"/>
                      <a:r>
                        <a:rPr lang="en-US" sz="1400" dirty="0" smtClean="0"/>
                        <a:t>A</a:t>
                      </a:r>
                      <a:endParaRPr lang="en-US" sz="1400" dirty="0"/>
                    </a:p>
                  </a:txBody>
                  <a:tcPr/>
                </a:tc>
              </a:tr>
              <a:tr h="0">
                <a:tc>
                  <a:txBody>
                    <a:bodyPr/>
                    <a:lstStyle/>
                    <a:p>
                      <a:pPr>
                        <a:tabLst>
                          <a:tab pos="441325" algn="r"/>
                        </a:tabLst>
                      </a:pPr>
                      <a:endParaRPr lang="en-US" sz="1400" i="1" dirty="0"/>
                    </a:p>
                  </a:txBody>
                  <a:tcPr>
                    <a:solidFill>
                      <a:srgbClr val="FFE389"/>
                    </a:solidFill>
                  </a:tcPr>
                </a:tc>
                <a:tc>
                  <a:txBody>
                    <a:bodyPr/>
                    <a:lstStyle/>
                    <a:p>
                      <a:r>
                        <a:rPr lang="en-US" sz="1400" b="1" dirty="0" smtClean="0"/>
                        <a:t>	Total  II  semester</a:t>
                      </a:r>
                      <a:endParaRPr lang="en-US" sz="1400" b="1" dirty="0"/>
                    </a:p>
                  </a:txBody>
                  <a:tcPr>
                    <a:solidFill>
                      <a:srgbClr val="FFE389"/>
                    </a:solidFill>
                  </a:tcPr>
                </a:tc>
                <a:tc>
                  <a:txBody>
                    <a:bodyPr/>
                    <a:lstStyle/>
                    <a:p>
                      <a:pPr algn="ctr"/>
                      <a:endParaRPr lang="en-US" sz="1400" b="1"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dirty="0"/>
                    </a:p>
                  </a:txBody>
                  <a:tcPr>
                    <a:solidFill>
                      <a:srgbClr val="FFE389"/>
                    </a:solidFill>
                  </a:tcPr>
                </a:tc>
              </a:tr>
            </a:tbl>
          </a:graphicData>
        </a:graphic>
      </p:graphicFrame>
      <p:sp>
        <p:nvSpPr>
          <p:cNvPr id="8" name="Rectangle 7"/>
          <p:cNvSpPr/>
          <p:nvPr/>
        </p:nvSpPr>
        <p:spPr>
          <a:xfrm>
            <a:off x="0" y="188640"/>
            <a:ext cx="7812360" cy="507831"/>
          </a:xfrm>
          <a:prstGeom prst="rect">
            <a:avLst/>
          </a:prstGeom>
        </p:spPr>
        <p:txBody>
          <a:bodyPr wrap="square">
            <a:spAutoFit/>
          </a:bodyPr>
          <a:lstStyle/>
          <a:p>
            <a:r>
              <a:rPr lang="en-US" sz="2700" b="1" dirty="0" smtClean="0"/>
              <a:t>4. New curricula of computing and informatics</a:t>
            </a:r>
            <a:endParaRPr lang="en-US" sz="27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25</a:t>
            </a:fld>
            <a:endParaRPr lang="en-US" altLang="en-US" sz="1000" smtClean="0">
              <a:latin typeface="Arial" charset="0"/>
            </a:endParaRPr>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new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endParaRPr>
          </a:p>
          <a:p>
            <a:pPr>
              <a:spcBef>
                <a:spcPts val="0"/>
              </a:spcBef>
            </a:pPr>
            <a:r>
              <a:rPr lang="en-US" sz="2000" dirty="0" smtClean="0"/>
              <a:t>Second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2000" dirty="0" smtClean="0"/>
              <a:t>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467544" y="1844824"/>
          <a:ext cx="8352928" cy="3383280"/>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354472">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2</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295394">
                <a:tc>
                  <a:txBody>
                    <a:bodyPr/>
                    <a:lstStyle/>
                    <a:p>
                      <a:pPr>
                        <a:tabLst>
                          <a:tab pos="441325" algn="r"/>
                        </a:tabLst>
                      </a:pPr>
                      <a:r>
                        <a:rPr lang="en-US" sz="1400" dirty="0" smtClean="0"/>
                        <a:t>	12</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Programming languages I</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3+1+2</a:t>
                      </a:r>
                      <a:endParaRPr lang="en-US" sz="1400" dirty="0"/>
                    </a:p>
                  </a:txBody>
                  <a:tcPr/>
                </a:tc>
                <a:tc>
                  <a:txBody>
                    <a:bodyPr/>
                    <a:lstStyle/>
                    <a:p>
                      <a:pPr algn="ctr"/>
                      <a:r>
                        <a:rPr lang="en-US" sz="1400" dirty="0" smtClean="0"/>
                        <a:t>A</a:t>
                      </a:r>
                      <a:endParaRPr lang="en-US" sz="1400" dirty="0"/>
                    </a:p>
                  </a:txBody>
                  <a:tcPr/>
                </a:tc>
              </a:tr>
              <a:tr h="295394">
                <a:tc>
                  <a:txBody>
                    <a:bodyPr/>
                    <a:lstStyle/>
                    <a:p>
                      <a:pPr>
                        <a:tabLst>
                          <a:tab pos="441325" algn="r"/>
                        </a:tabLst>
                      </a:pPr>
                      <a:r>
                        <a:rPr lang="en-US" sz="1400" dirty="0" smtClean="0"/>
                        <a:t>	13</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Data structures and algorithms</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3+1+2</a:t>
                      </a:r>
                      <a:endParaRPr lang="en-US" sz="1400" dirty="0"/>
                    </a:p>
                  </a:txBody>
                  <a:tcPr/>
                </a:tc>
                <a:tc>
                  <a:txBody>
                    <a:bodyPr/>
                    <a:lstStyle/>
                    <a:p>
                      <a:pPr algn="ctr"/>
                      <a:r>
                        <a:rPr lang="en-US" sz="1400" dirty="0" smtClean="0"/>
                        <a:t>A</a:t>
                      </a:r>
                      <a:endParaRPr lang="en-US" sz="1400" dirty="0"/>
                    </a:p>
                  </a:txBody>
                  <a:tcPr/>
                </a:tc>
              </a:tr>
              <a:tr h="488952">
                <a:tc>
                  <a:txBody>
                    <a:bodyPr/>
                    <a:lstStyle/>
                    <a:p>
                      <a:pPr>
                        <a:tabLst>
                          <a:tab pos="441325" algn="r"/>
                        </a:tabLst>
                      </a:pPr>
                      <a:r>
                        <a:rPr lang="en-US" sz="1400" dirty="0" smtClean="0"/>
                        <a:t>	14</a:t>
                      </a:r>
                      <a:endParaRPr lang="en-US" sz="1400" dirty="0"/>
                    </a:p>
                  </a:txBody>
                  <a:tcPr/>
                </a:tc>
                <a:tc>
                  <a:txBody>
                    <a:bodyPr/>
                    <a:lstStyle/>
                    <a:p>
                      <a:pPr marL="0" indent="0"/>
                      <a:r>
                        <a:rPr lang="en-US" sz="1400" dirty="0" smtClean="0"/>
                        <a:t> </a:t>
                      </a:r>
                      <a:r>
                        <a:rPr lang="en-US" sz="1400" kern="1200" baseline="0" dirty="0" smtClean="0">
                          <a:solidFill>
                            <a:schemeClr val="dk1"/>
                          </a:solidFill>
                          <a:latin typeface="+mn-lt"/>
                          <a:ea typeface="+mn-ea"/>
                          <a:cs typeface="+mn-cs"/>
                        </a:rPr>
                        <a:t>Fundamentals of electronics and digital  </a:t>
                      </a:r>
                      <a:r>
                        <a:rPr lang="en-US" sz="1400" kern="1200" baseline="0" dirty="0" err="1" smtClean="0">
                          <a:solidFill>
                            <a:schemeClr val="dk1"/>
                          </a:solidFill>
                          <a:latin typeface="+mn-lt"/>
                          <a:ea typeface="+mn-ea"/>
                          <a:cs typeface="+mn-cs"/>
                        </a:rPr>
                        <a:t>technics</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tc>
                <a:tc>
                  <a:txBody>
                    <a:bodyPr/>
                    <a:lstStyle/>
                    <a:p>
                      <a:pPr algn="ctr"/>
                      <a:r>
                        <a:rPr lang="en-US" sz="1400" dirty="0" smtClean="0"/>
                        <a:t>A</a:t>
                      </a:r>
                      <a:r>
                        <a:rPr lang="en-US" sz="1400" baseline="30000" dirty="0" smtClean="0"/>
                        <a:t>*</a:t>
                      </a:r>
                      <a:endParaRPr lang="en-US" sz="1400" dirty="0"/>
                    </a:p>
                  </a:txBody>
                  <a:tcPr/>
                </a:tc>
              </a:tr>
              <a:tr h="295394">
                <a:tc>
                  <a:txBody>
                    <a:bodyPr/>
                    <a:lstStyle/>
                    <a:p>
                      <a:pPr>
                        <a:tabLst>
                          <a:tab pos="441325" algn="r"/>
                        </a:tabLst>
                      </a:pPr>
                      <a:r>
                        <a:rPr lang="en-US" sz="1400" dirty="0" smtClean="0"/>
                        <a:t>	15</a:t>
                      </a:r>
                      <a:endParaRPr lang="en-US" sz="1400" dirty="0"/>
                    </a:p>
                  </a:txBody>
                  <a:tcPr/>
                </a:tc>
                <a:tc>
                  <a:txBody>
                    <a:bodyPr/>
                    <a:lstStyle/>
                    <a:p>
                      <a:r>
                        <a:rPr lang="en-US" sz="1400" dirty="0" smtClean="0"/>
                        <a:t> </a:t>
                      </a:r>
                      <a:r>
                        <a:rPr lang="en-US" sz="1400" kern="1200" baseline="0" dirty="0" err="1" smtClean="0">
                          <a:solidFill>
                            <a:schemeClr val="dk1"/>
                          </a:solidFill>
                          <a:latin typeface="+mn-lt"/>
                          <a:ea typeface="+mn-ea"/>
                          <a:cs typeface="+mn-cs"/>
                        </a:rPr>
                        <a:t>Discreete</a:t>
                      </a:r>
                      <a:r>
                        <a:rPr lang="en-US" sz="1400" kern="1200" baseline="0" dirty="0" smtClean="0">
                          <a:solidFill>
                            <a:schemeClr val="dk1"/>
                          </a:solidFill>
                          <a:latin typeface="+mn-lt"/>
                          <a:ea typeface="+mn-ea"/>
                          <a:cs typeface="+mn-cs"/>
                        </a:rPr>
                        <a:t> mathematics</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2+2+0</a:t>
                      </a:r>
                      <a:endParaRPr lang="en-US" sz="1400" dirty="0"/>
                    </a:p>
                  </a:txBody>
                  <a:tcPr/>
                </a:tc>
                <a:tc>
                  <a:txBody>
                    <a:bodyPr/>
                    <a:lstStyle/>
                    <a:p>
                      <a:pPr algn="ctr"/>
                      <a:r>
                        <a:rPr lang="en-US" sz="1400" dirty="0" smtClean="0"/>
                        <a:t>A</a:t>
                      </a:r>
                      <a:r>
                        <a:rPr lang="en-US" sz="1400" baseline="30000" dirty="0" smtClean="0"/>
                        <a:t>*</a:t>
                      </a:r>
                      <a:endParaRPr lang="en-US" sz="1400" dirty="0"/>
                    </a:p>
                  </a:txBody>
                  <a:tcPr/>
                </a:tc>
              </a:tr>
              <a:tr h="345143">
                <a:tc>
                  <a:txBody>
                    <a:bodyPr/>
                    <a:lstStyle/>
                    <a:p>
                      <a:pPr>
                        <a:tabLst>
                          <a:tab pos="441325" algn="r"/>
                        </a:tabLst>
                      </a:pPr>
                      <a:r>
                        <a:rPr lang="en-US" sz="1400" dirty="0" smtClean="0"/>
                        <a:t>	16</a:t>
                      </a:r>
                      <a:endParaRPr lang="en-US" sz="1400" dirty="0"/>
                    </a:p>
                  </a:txBody>
                  <a:tcPr/>
                </a:tc>
                <a:tc>
                  <a:txBody>
                    <a:bodyPr/>
                    <a:lstStyle/>
                    <a:p>
                      <a:r>
                        <a:rPr lang="en-US" sz="1400" dirty="0" smtClean="0"/>
                        <a:t> Software engineering fundamentals</a:t>
                      </a:r>
                      <a:endParaRPr lang="en-US" sz="1600" dirty="0"/>
                    </a:p>
                  </a:txBody>
                  <a:tcPr>
                    <a:solidFill>
                      <a:srgbClr val="FFE389"/>
                    </a:solidFill>
                  </a:tcPr>
                </a:tc>
                <a:tc>
                  <a:txBody>
                    <a:bodyPr/>
                    <a:lstStyle/>
                    <a:p>
                      <a:pPr algn="ctr"/>
                      <a:r>
                        <a:rPr lang="en-US" sz="1400" dirty="0" smtClean="0"/>
                        <a:t>3</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3+0+1</a:t>
                      </a:r>
                      <a:endParaRPr lang="en-US" dirty="0"/>
                    </a:p>
                  </a:txBody>
                  <a:tcPr/>
                </a:tc>
                <a:tc>
                  <a:txBody>
                    <a:bodyPr/>
                    <a:lstStyle/>
                    <a:p>
                      <a:pPr algn="ctr"/>
                      <a:r>
                        <a:rPr lang="en-US" sz="1400" dirty="0" smtClean="0"/>
                        <a:t>A</a:t>
                      </a:r>
                      <a:r>
                        <a:rPr lang="en-US" sz="1800" baseline="30000" dirty="0" smtClean="0"/>
                        <a:t>*</a:t>
                      </a:r>
                      <a:endParaRPr lang="en-US" dirty="0"/>
                    </a:p>
                  </a:txBody>
                  <a:tcPr/>
                </a:tc>
              </a:tr>
              <a:tr h="287619">
                <a:tc>
                  <a:txBody>
                    <a:bodyPr/>
                    <a:lstStyle/>
                    <a:p>
                      <a:pPr>
                        <a:tabLst>
                          <a:tab pos="441325" algn="r"/>
                        </a:tabLst>
                      </a:pPr>
                      <a:r>
                        <a:rPr lang="en-US" sz="1400" dirty="0" smtClean="0"/>
                        <a:t>	17</a:t>
                      </a:r>
                      <a:endParaRPr lang="en-US" sz="1400" dirty="0"/>
                    </a:p>
                  </a:txBody>
                  <a:tcPr/>
                </a:tc>
                <a:tc>
                  <a:txBody>
                    <a:bodyPr/>
                    <a:lstStyle/>
                    <a:p>
                      <a:r>
                        <a:rPr lang="en-US" sz="1400" dirty="0" smtClean="0"/>
                        <a:t> Introduction</a:t>
                      </a:r>
                      <a:r>
                        <a:rPr lang="en-US" sz="1400" baseline="0" dirty="0" smtClean="0"/>
                        <a:t>  to  electronics</a:t>
                      </a:r>
                      <a:endParaRPr lang="en-US" sz="1400" dirty="0"/>
                    </a:p>
                  </a:txBody>
                  <a:tcPr>
                    <a:solidFill>
                      <a:srgbClr val="FFCE33"/>
                    </a:solidFill>
                  </a:tcPr>
                </a:tc>
                <a:tc>
                  <a:txBody>
                    <a:bodyPr/>
                    <a:lstStyle/>
                    <a:p>
                      <a:pPr algn="ctr"/>
                      <a:r>
                        <a:rPr lang="en-US" sz="1400" dirty="0" smtClean="0"/>
                        <a:t>3</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3+1+1</a:t>
                      </a:r>
                      <a:endParaRPr lang="en-US" sz="1400" dirty="0"/>
                    </a:p>
                  </a:txBody>
                  <a:tcPr/>
                </a:tc>
                <a:tc>
                  <a:txBody>
                    <a:bodyPr/>
                    <a:lstStyle/>
                    <a:p>
                      <a:pPr algn="ctr"/>
                      <a:r>
                        <a:rPr lang="en-US" sz="1400" dirty="0" smtClean="0"/>
                        <a:t>A</a:t>
                      </a:r>
                      <a:r>
                        <a:rPr lang="en-US" sz="1400" baseline="30000" dirty="0" smtClean="0"/>
                        <a:t>**</a:t>
                      </a:r>
                      <a:endParaRPr lang="en-US" sz="1400" dirty="0"/>
                    </a:p>
                  </a:txBody>
                  <a:tcPr/>
                </a:tc>
              </a:tr>
              <a:tr h="287619">
                <a:tc>
                  <a:txBody>
                    <a:bodyPr/>
                    <a:lstStyle/>
                    <a:p>
                      <a:pPr algn="ctr">
                        <a:tabLst>
                          <a:tab pos="441325" algn="r"/>
                        </a:tabLst>
                      </a:pPr>
                      <a:r>
                        <a:rPr lang="en-US" sz="1400" dirty="0" smtClean="0"/>
                        <a:t>18</a:t>
                      </a:r>
                      <a:endParaRPr lang="en-US" sz="1400" dirty="0"/>
                    </a:p>
                  </a:txBody>
                  <a:tcPr/>
                </a:tc>
                <a:tc>
                  <a:txBody>
                    <a:bodyPr/>
                    <a:lstStyle/>
                    <a:p>
                      <a:r>
                        <a:rPr lang="en-US" sz="1400" dirty="0" smtClean="0"/>
                        <a:t> Circuits and signals</a:t>
                      </a:r>
                      <a:endParaRPr lang="en-US" sz="1400" dirty="0"/>
                    </a:p>
                  </a:txBody>
                  <a:tcPr>
                    <a:solidFill>
                      <a:srgbClr val="FFCE33"/>
                    </a:solidFill>
                  </a:tcPr>
                </a:tc>
                <a:tc>
                  <a:txBody>
                    <a:bodyPr/>
                    <a:lstStyle/>
                    <a:p>
                      <a:pPr algn="ctr"/>
                      <a:r>
                        <a:rPr lang="en-US" sz="1400" dirty="0" smtClean="0"/>
                        <a:t>3</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2+2+0</a:t>
                      </a:r>
                      <a:endParaRPr lang="en-US" sz="1400" dirty="0"/>
                    </a:p>
                  </a:txBody>
                  <a:tcPr/>
                </a:tc>
                <a:tc>
                  <a:txBody>
                    <a:bodyPr/>
                    <a:lstStyle/>
                    <a:p>
                      <a:pPr algn="ctr"/>
                      <a:r>
                        <a:rPr lang="en-US" sz="1400" dirty="0" smtClean="0"/>
                        <a:t>A</a:t>
                      </a:r>
                      <a:r>
                        <a:rPr lang="en-US" sz="1400" baseline="30000" dirty="0" smtClean="0"/>
                        <a:t>**</a:t>
                      </a:r>
                      <a:endParaRPr lang="en-US" sz="1400" dirty="0"/>
                    </a:p>
                  </a:txBody>
                  <a:tcPr/>
                </a:tc>
              </a:tr>
              <a:tr h="287619">
                <a:tc>
                  <a:txBody>
                    <a:bodyPr/>
                    <a:lstStyle/>
                    <a:p>
                      <a:pPr algn="ctr">
                        <a:tabLst>
                          <a:tab pos="441325" algn="r"/>
                        </a:tabLst>
                      </a:pPr>
                      <a:r>
                        <a:rPr lang="en-US" sz="1400" dirty="0" smtClean="0"/>
                        <a:t>19</a:t>
                      </a:r>
                      <a:endParaRPr lang="en-US" sz="1400" dirty="0"/>
                    </a:p>
                  </a:txBody>
                  <a:tcPr/>
                </a:tc>
                <a:tc>
                  <a:txBody>
                    <a:bodyPr/>
                    <a:lstStyle/>
                    <a:p>
                      <a:r>
                        <a:rPr lang="en-US" sz="1400" dirty="0" smtClean="0"/>
                        <a:t> Electrical measurements</a:t>
                      </a:r>
                      <a:endParaRPr lang="en-US" sz="1400" dirty="0"/>
                    </a:p>
                  </a:txBody>
                  <a:tcPr>
                    <a:solidFill>
                      <a:srgbClr val="FFCE33"/>
                    </a:solidFill>
                  </a:tcPr>
                </a:tc>
                <a:tc>
                  <a:txBody>
                    <a:bodyPr/>
                    <a:lstStyle/>
                    <a:p>
                      <a:pPr algn="ctr"/>
                      <a:r>
                        <a:rPr lang="en-US" sz="1400" dirty="0" smtClean="0"/>
                        <a:t>3</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2+0+2</a:t>
                      </a:r>
                      <a:endParaRPr lang="en-US" sz="1400" dirty="0"/>
                    </a:p>
                  </a:txBody>
                  <a:tcPr/>
                </a:tc>
                <a:tc>
                  <a:txBody>
                    <a:bodyPr/>
                    <a:lstStyle/>
                    <a:p>
                      <a:pPr algn="ctr"/>
                      <a:r>
                        <a:rPr lang="en-US" sz="1400" dirty="0" smtClean="0"/>
                        <a:t>A</a:t>
                      </a:r>
                      <a:r>
                        <a:rPr lang="en-US" sz="1400" baseline="30000" dirty="0" smtClean="0"/>
                        <a:t>**</a:t>
                      </a:r>
                      <a:endParaRPr lang="en-US" sz="1400" dirty="0"/>
                    </a:p>
                  </a:txBody>
                  <a:tcPr/>
                </a:tc>
              </a:tr>
              <a:tr h="295394">
                <a:tc>
                  <a:txBody>
                    <a:bodyPr/>
                    <a:lstStyle/>
                    <a:p>
                      <a:pPr>
                        <a:tabLst>
                          <a:tab pos="441325" algn="r"/>
                        </a:tabLst>
                      </a:pPr>
                      <a:endParaRPr lang="en-US" sz="1400" i="1" dirty="0"/>
                    </a:p>
                  </a:txBody>
                  <a:tcPr>
                    <a:solidFill>
                      <a:srgbClr val="FFE389"/>
                    </a:solidFill>
                  </a:tcPr>
                </a:tc>
                <a:tc>
                  <a:txBody>
                    <a:bodyPr/>
                    <a:lstStyle/>
                    <a:p>
                      <a:r>
                        <a:rPr lang="en-US" sz="1400" b="1" dirty="0" smtClean="0"/>
                        <a:t>	Total  III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
        <p:nvSpPr>
          <p:cNvPr id="9" name="Rectangle 8"/>
          <p:cNvSpPr/>
          <p:nvPr/>
        </p:nvSpPr>
        <p:spPr>
          <a:xfrm>
            <a:off x="539552" y="5877272"/>
            <a:ext cx="8136904" cy="307777"/>
          </a:xfrm>
          <a:prstGeom prst="rect">
            <a:avLst/>
          </a:prstGeom>
        </p:spPr>
        <p:txBody>
          <a:bodyPr wrap="square">
            <a:spAutoFit/>
          </a:bodyPr>
          <a:lstStyle/>
          <a:p>
            <a:r>
              <a:rPr lang="en-US" sz="1400" dirty="0" smtClean="0"/>
              <a:t>LEGEND:      A – mandatory   for	SE, CE      A</a:t>
            </a:r>
            <a:r>
              <a:rPr lang="en-US" sz="1400" baseline="30000" dirty="0" smtClean="0"/>
              <a:t>*</a:t>
            </a:r>
            <a:r>
              <a:rPr lang="en-US" sz="1400" dirty="0" smtClean="0"/>
              <a:t> – mandatory  for SE 	          A</a:t>
            </a:r>
            <a:r>
              <a:rPr lang="en-US" sz="1400" baseline="30000" dirty="0" smtClean="0"/>
              <a:t>**</a:t>
            </a:r>
            <a:r>
              <a:rPr lang="en-US" sz="1400" dirty="0" smtClean="0"/>
              <a:t> – mandatory  for CE </a:t>
            </a:r>
            <a:endParaRPr lang="en-US" sz="1400" dirty="0"/>
          </a:p>
        </p:txBody>
      </p:sp>
      <p:sp>
        <p:nvSpPr>
          <p:cNvPr id="10" name="Rectangle 9"/>
          <p:cNvSpPr/>
          <p:nvPr/>
        </p:nvSpPr>
        <p:spPr>
          <a:xfrm>
            <a:off x="0" y="256873"/>
            <a:ext cx="7812360" cy="507831"/>
          </a:xfrm>
          <a:prstGeom prst="rect">
            <a:avLst/>
          </a:prstGeom>
        </p:spPr>
        <p:txBody>
          <a:bodyPr wrap="square">
            <a:spAutoFit/>
          </a:bodyPr>
          <a:lstStyle/>
          <a:p>
            <a:r>
              <a:rPr lang="en-US" sz="2700" b="1" dirty="0" smtClean="0"/>
              <a:t>4. New curricula of computing and informatics</a:t>
            </a:r>
            <a:endParaRPr lang="en-US" sz="27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26</a:t>
            </a:fld>
            <a:endParaRPr lang="en-US" altLang="en-US" sz="1000" smtClean="0">
              <a:latin typeface="Arial" charset="0"/>
            </a:endParaRPr>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new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endParaRPr>
          </a:p>
          <a:p>
            <a:pPr>
              <a:spcBef>
                <a:spcPts val="0"/>
              </a:spcBef>
            </a:pPr>
            <a:r>
              <a:rPr lang="en-US" sz="2000" dirty="0" smtClean="0"/>
              <a:t>Second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2000" dirty="0" smtClean="0"/>
              <a:t>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395536" y="1988839"/>
          <a:ext cx="8496944" cy="3210358"/>
        </p:xfrm>
        <a:graphic>
          <a:graphicData uri="http://schemas.openxmlformats.org/drawingml/2006/table">
            <a:tbl>
              <a:tblPr firstRow="1" bandRow="1">
                <a:tableStyleId>{5C22544A-7EE6-4342-B048-85BDC9FD1C3A}</a:tableStyleId>
              </a:tblPr>
              <a:tblGrid>
                <a:gridCol w="881756"/>
                <a:gridCol w="3806213"/>
                <a:gridCol w="952244"/>
                <a:gridCol w="952244"/>
                <a:gridCol w="1025493"/>
                <a:gridCol w="878994"/>
              </a:tblGrid>
              <a:tr h="408045">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456052">
                <a:tc>
                  <a:txBody>
                    <a:bodyPr/>
                    <a:lstStyle/>
                    <a:p>
                      <a:pPr>
                        <a:tabLst>
                          <a:tab pos="441325" algn="r"/>
                        </a:tabLst>
                      </a:pPr>
                      <a:r>
                        <a:rPr lang="en-US" sz="1400" dirty="0" smtClean="0"/>
                        <a:t>	20</a:t>
                      </a:r>
                      <a:endParaRPr lang="en-US" sz="1400" dirty="0"/>
                    </a:p>
                  </a:txBody>
                  <a:tcPr/>
                </a:tc>
                <a:tc>
                  <a:txBody>
                    <a:bodyPr/>
                    <a:lstStyle/>
                    <a:p>
                      <a:r>
                        <a:rPr lang="en-US" sz="1400" baseline="0" dirty="0" smtClean="0">
                          <a:solidFill>
                            <a:schemeClr val="tx1"/>
                          </a:solidFill>
                        </a:rPr>
                        <a:t>  Mathematics  IV</a:t>
                      </a:r>
                      <a:endParaRPr lang="en-US" sz="1400" baseline="0" dirty="0">
                        <a:solidFill>
                          <a:schemeClr val="tx1"/>
                        </a:solidFill>
                      </a:endParaRPr>
                    </a:p>
                  </a:txBody>
                  <a:tcPr/>
                </a:tc>
                <a:tc>
                  <a:txBody>
                    <a:bodyPr/>
                    <a:lstStyle/>
                    <a:p>
                      <a:pPr algn="ctr"/>
                      <a:r>
                        <a:rPr lang="en-US" sz="1400" baseline="0" dirty="0" smtClean="0">
                          <a:solidFill>
                            <a:schemeClr val="tx1"/>
                          </a:solidFill>
                        </a:rPr>
                        <a:t>4</a:t>
                      </a:r>
                      <a:endParaRPr lang="en-US" sz="1400" baseline="0" dirty="0">
                        <a:solidFill>
                          <a:schemeClr val="tx1"/>
                        </a:solidFill>
                      </a:endParaRPr>
                    </a:p>
                  </a:txBody>
                  <a:tcPr/>
                </a:tc>
                <a:tc>
                  <a:txBody>
                    <a:bodyPr/>
                    <a:lstStyle/>
                    <a:p>
                      <a:pPr algn="ctr"/>
                      <a:r>
                        <a:rPr lang="en-US" sz="1400" baseline="0" dirty="0" smtClean="0">
                          <a:solidFill>
                            <a:schemeClr val="tx1"/>
                          </a:solidFill>
                        </a:rPr>
                        <a:t>6</a:t>
                      </a:r>
                      <a:endParaRPr lang="en-US" sz="1400" baseline="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623888" algn="r"/>
                        </a:tabLst>
                        <a:defRPr/>
                      </a:pPr>
                      <a:r>
                        <a:rPr lang="en-US" sz="1400" dirty="0" smtClean="0"/>
                        <a:t>3+2+0</a:t>
                      </a:r>
                    </a:p>
                  </a:txBody>
                  <a:tcPr/>
                </a:tc>
                <a:tc>
                  <a:txBody>
                    <a:bodyPr/>
                    <a:lstStyle/>
                    <a:p>
                      <a:pPr algn="ctr"/>
                      <a:r>
                        <a:rPr lang="en-US" sz="1400" baseline="0" dirty="0" smtClean="0">
                          <a:solidFill>
                            <a:schemeClr val="tx1"/>
                          </a:solidFill>
                        </a:rPr>
                        <a:t>A</a:t>
                      </a:r>
                      <a:endParaRPr lang="en-US" sz="1400" baseline="0" dirty="0">
                        <a:solidFill>
                          <a:schemeClr val="tx1"/>
                        </a:solidFill>
                      </a:endParaRPr>
                    </a:p>
                  </a:txBody>
                  <a:tcPr/>
                </a:tc>
              </a:tr>
              <a:tr h="340038">
                <a:tc>
                  <a:txBody>
                    <a:bodyPr/>
                    <a:lstStyle/>
                    <a:p>
                      <a:pPr>
                        <a:tabLst>
                          <a:tab pos="441325" algn="r"/>
                        </a:tabLst>
                      </a:pPr>
                      <a:r>
                        <a:rPr lang="en-US" sz="1400" dirty="0" smtClean="0"/>
                        <a:t>	21</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Programming languages II</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3+1+2</a:t>
                      </a:r>
                    </a:p>
                  </a:txBody>
                  <a:tcPr/>
                </a:tc>
                <a:tc>
                  <a:txBody>
                    <a:bodyPr/>
                    <a:lstStyle/>
                    <a:p>
                      <a:pPr algn="ctr"/>
                      <a:r>
                        <a:rPr lang="en-US" sz="1400" dirty="0" smtClean="0"/>
                        <a:t>A</a:t>
                      </a:r>
                      <a:endParaRPr lang="en-US" sz="1400" dirty="0"/>
                    </a:p>
                  </a:txBody>
                  <a:tcPr/>
                </a:tc>
              </a:tr>
              <a:tr h="340038">
                <a:tc>
                  <a:txBody>
                    <a:bodyPr/>
                    <a:lstStyle/>
                    <a:p>
                      <a:pPr>
                        <a:tabLst>
                          <a:tab pos="441325" algn="r"/>
                        </a:tabLst>
                      </a:pPr>
                      <a:r>
                        <a:rPr lang="en-US" sz="1400" dirty="0" smtClean="0"/>
                        <a:t>	22</a:t>
                      </a:r>
                      <a:endParaRPr lang="en-US" sz="1400" dirty="0"/>
                    </a:p>
                  </a:txBody>
                  <a:tcPr>
                    <a:solidFill>
                      <a:srgbClr val="E7F3F4"/>
                    </a:solidFill>
                  </a:tcPr>
                </a:tc>
                <a:tc>
                  <a:txBody>
                    <a:bodyPr/>
                    <a:lstStyle/>
                    <a:p>
                      <a:r>
                        <a:rPr lang="en-US" sz="1400" kern="1200" baseline="0" dirty="0" smtClean="0">
                          <a:solidFill>
                            <a:schemeClr val="dk1"/>
                          </a:solidFill>
                          <a:latin typeface="+mn-lt"/>
                          <a:ea typeface="+mn-ea"/>
                          <a:cs typeface="+mn-cs"/>
                        </a:rPr>
                        <a:t>  Operating Systems Fundamentals</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5</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3+0+1</a:t>
                      </a:r>
                    </a:p>
                  </a:txBody>
                  <a:tcPr/>
                </a:tc>
                <a:tc>
                  <a:txBody>
                    <a:bodyPr/>
                    <a:lstStyle/>
                    <a:p>
                      <a:pPr algn="ctr"/>
                      <a:r>
                        <a:rPr lang="en-US" sz="1400" dirty="0" smtClean="0"/>
                        <a:t>A</a:t>
                      </a:r>
                      <a:endParaRPr lang="en-US" sz="1400" dirty="0"/>
                    </a:p>
                  </a:txBody>
                  <a:tcPr/>
                </a:tc>
              </a:tr>
              <a:tr h="578064">
                <a:tc>
                  <a:txBody>
                    <a:bodyPr/>
                    <a:lstStyle/>
                    <a:p>
                      <a:pPr algn="ctr"/>
                      <a:r>
                        <a:rPr lang="en-US" sz="1400" dirty="0" smtClean="0"/>
                        <a:t>23</a:t>
                      </a:r>
                      <a:endParaRPr lang="en-US" sz="1400" dirty="0"/>
                    </a:p>
                  </a:txBody>
                  <a:tcPr>
                    <a:solidFill>
                      <a:srgbClr val="F2F9FA"/>
                    </a:solidFill>
                  </a:tcPr>
                </a:tc>
                <a:tc>
                  <a:txBody>
                    <a:bodyPr/>
                    <a:lstStyle/>
                    <a:p>
                      <a:r>
                        <a:rPr lang="en-US" sz="1400" dirty="0" smtClean="0"/>
                        <a:t>  </a:t>
                      </a:r>
                      <a:r>
                        <a:rPr lang="en-US" sz="1400" kern="1200" baseline="0" dirty="0" smtClean="0">
                          <a:solidFill>
                            <a:schemeClr val="dk1"/>
                          </a:solidFill>
                          <a:latin typeface="+mn-lt"/>
                          <a:ea typeface="+mn-ea"/>
                          <a:cs typeface="+mn-cs"/>
                        </a:rPr>
                        <a:t>Fundamentals of communications and information theory</a:t>
                      </a:r>
                      <a:endParaRPr lang="en-US" sz="1400" dirty="0"/>
                    </a:p>
                  </a:txBody>
                  <a:tcPr>
                    <a:solidFill>
                      <a:schemeClr val="bg1">
                        <a:lumMod val="95000"/>
                      </a:schemeClr>
                    </a:solidFill>
                  </a:tcPr>
                </a:tc>
                <a:tc>
                  <a:txBody>
                    <a:bodyPr/>
                    <a:lstStyle/>
                    <a:p>
                      <a:pPr algn="ctr"/>
                      <a:r>
                        <a:rPr lang="en-US" sz="1400" dirty="0" smtClean="0"/>
                        <a:t>4</a:t>
                      </a:r>
                      <a:endParaRPr lang="en-US" sz="1400" dirty="0"/>
                    </a:p>
                  </a:txBody>
                  <a:tcPr>
                    <a:solidFill>
                      <a:schemeClr val="bg1">
                        <a:lumMod val="95000"/>
                      </a:schemeClr>
                    </a:solidFill>
                  </a:tcPr>
                </a:tc>
                <a:tc>
                  <a:txBody>
                    <a:bodyPr/>
                    <a:lstStyle/>
                    <a:p>
                      <a:pPr algn="ctr"/>
                      <a:r>
                        <a:rPr lang="en-US" sz="1400" dirty="0" smtClean="0"/>
                        <a:t>5</a:t>
                      </a:r>
                      <a:endParaRPr lang="en-US" sz="1400" dirty="0"/>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2+1+1</a:t>
                      </a:r>
                    </a:p>
                  </a:txBody>
                  <a:tcPr>
                    <a:solidFill>
                      <a:schemeClr val="bg1">
                        <a:lumMod val="95000"/>
                      </a:schemeClr>
                    </a:solidFill>
                  </a:tcPr>
                </a:tc>
                <a:tc>
                  <a:txBody>
                    <a:bodyPr/>
                    <a:lstStyle/>
                    <a:p>
                      <a:pPr algn="ctr"/>
                      <a:r>
                        <a:rPr lang="en-US" sz="1400" dirty="0" smtClean="0"/>
                        <a:t>A</a:t>
                      </a:r>
                      <a:endParaRPr lang="en-US" sz="1400" dirty="0"/>
                    </a:p>
                  </a:txBody>
                  <a:tcPr>
                    <a:solidFill>
                      <a:schemeClr val="bg1">
                        <a:lumMod val="95000"/>
                      </a:schemeClr>
                    </a:solidFill>
                  </a:tcPr>
                </a:tc>
              </a:tr>
              <a:tr h="408045">
                <a:tc>
                  <a:txBody>
                    <a:bodyPr/>
                    <a:lstStyle/>
                    <a:p>
                      <a:pPr algn="ctr"/>
                      <a:r>
                        <a:rPr lang="en-US" sz="1400" dirty="0" smtClean="0"/>
                        <a:t>24</a:t>
                      </a:r>
                      <a:endParaRPr lang="en-US" sz="1400" dirty="0"/>
                    </a:p>
                  </a:txBody>
                  <a:tcPr>
                    <a:solidFill>
                      <a:srgbClr val="E6F2F4"/>
                    </a:solidFill>
                  </a:tcPr>
                </a:tc>
                <a:tc>
                  <a:txBody>
                    <a:bodyPr/>
                    <a:lstStyle/>
                    <a:p>
                      <a:r>
                        <a:rPr lang="en-US" baseline="0" dirty="0" smtClean="0"/>
                        <a:t>  </a:t>
                      </a:r>
                      <a:r>
                        <a:rPr lang="en-US" sz="1400" baseline="0" dirty="0" smtClean="0"/>
                        <a:t>Formal methods in software engineering</a:t>
                      </a:r>
                      <a:endParaRPr lang="en-US" dirty="0"/>
                    </a:p>
                  </a:txBody>
                  <a:tcPr>
                    <a:solidFill>
                      <a:srgbClr val="FFCE33"/>
                    </a:solidFill>
                  </a:tcPr>
                </a:tc>
                <a:tc>
                  <a:txBody>
                    <a:bodyPr/>
                    <a:lstStyle/>
                    <a:p>
                      <a:pPr algn="ctr"/>
                      <a:r>
                        <a:rPr lang="en-US" sz="1400" dirty="0" smtClean="0"/>
                        <a:t>4</a:t>
                      </a:r>
                      <a:endParaRPr lang="en-US" sz="1400" dirty="0"/>
                    </a:p>
                  </a:txBody>
                  <a:tcPr>
                    <a:solidFill>
                      <a:srgbClr val="E6F2F4"/>
                    </a:solidFill>
                  </a:tcPr>
                </a:tc>
                <a:tc>
                  <a:txBody>
                    <a:bodyPr/>
                    <a:lstStyle/>
                    <a:p>
                      <a:pPr algn="ctr"/>
                      <a:r>
                        <a:rPr lang="en-US" sz="1400" dirty="0" smtClean="0"/>
                        <a:t>7</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3+1+2</a:t>
                      </a:r>
                    </a:p>
                  </a:txBody>
                  <a:tcPr>
                    <a:solidFill>
                      <a:srgbClr val="E6F2F4"/>
                    </a:solidFill>
                  </a:tcPr>
                </a:tc>
                <a:tc>
                  <a:txBody>
                    <a:bodyPr/>
                    <a:lstStyle/>
                    <a:p>
                      <a:pPr algn="ctr"/>
                      <a:r>
                        <a:rPr lang="en-US" sz="1400" dirty="0" smtClean="0"/>
                        <a:t>A</a:t>
                      </a:r>
                      <a:r>
                        <a:rPr lang="en-US" sz="1400" baseline="30000" dirty="0" smtClean="0"/>
                        <a:t>*</a:t>
                      </a:r>
                      <a:endParaRPr lang="en-US" sz="1400" dirty="0"/>
                    </a:p>
                  </a:txBody>
                  <a:tcPr>
                    <a:solidFill>
                      <a:srgbClr val="E6F2F4"/>
                    </a:solidFill>
                  </a:tcPr>
                </a:tc>
              </a:tr>
              <a:tr h="340038">
                <a:tc>
                  <a:txBody>
                    <a:bodyPr/>
                    <a:lstStyle/>
                    <a:p>
                      <a:pPr algn="ctr"/>
                      <a:r>
                        <a:rPr lang="en-US" sz="1400" dirty="0" smtClean="0"/>
                        <a:t>25</a:t>
                      </a:r>
                      <a:endParaRPr lang="en-US" sz="1400" dirty="0"/>
                    </a:p>
                  </a:txBody>
                  <a:tcPr>
                    <a:solidFill>
                      <a:srgbClr val="F2F9FA"/>
                    </a:solidFill>
                  </a:tcPr>
                </a:tc>
                <a:tc>
                  <a:txBody>
                    <a:bodyPr/>
                    <a:lstStyle/>
                    <a:p>
                      <a:r>
                        <a:rPr lang="en-US" sz="1400" kern="1200" baseline="0" dirty="0" smtClean="0">
                          <a:solidFill>
                            <a:schemeClr val="dk1"/>
                          </a:solidFill>
                          <a:latin typeface="+mn-lt"/>
                          <a:ea typeface="+mn-ea"/>
                          <a:cs typeface="+mn-cs"/>
                        </a:rPr>
                        <a:t>  Linear electronics</a:t>
                      </a:r>
                      <a:endParaRPr lang="en-US" sz="1400" dirty="0"/>
                    </a:p>
                  </a:txBody>
                  <a:tcPr>
                    <a:solidFill>
                      <a:srgbClr val="FFCE33"/>
                    </a:solidFill>
                  </a:tcPr>
                </a:tc>
                <a:tc>
                  <a:txBody>
                    <a:bodyPr/>
                    <a:lstStyle/>
                    <a:p>
                      <a:pPr algn="ctr"/>
                      <a:r>
                        <a:rPr lang="en-US" sz="1400" dirty="0" smtClean="0"/>
                        <a:t>4</a:t>
                      </a:r>
                      <a:endParaRPr lang="en-US" sz="1400" dirty="0"/>
                    </a:p>
                  </a:txBody>
                  <a:tcPr>
                    <a:solidFill>
                      <a:srgbClr val="F2F9FA"/>
                    </a:solidFill>
                  </a:tcPr>
                </a:tc>
                <a:tc>
                  <a:txBody>
                    <a:bodyPr/>
                    <a:lstStyle/>
                    <a:p>
                      <a:pPr algn="ctr"/>
                      <a:r>
                        <a:rPr lang="en-US" sz="1400" dirty="0" smtClean="0"/>
                        <a:t>7</a:t>
                      </a:r>
                      <a:endParaRPr lang="en-US" sz="1400" dirty="0"/>
                    </a:p>
                  </a:txBody>
                  <a:tcPr>
                    <a:solidFill>
                      <a:srgbClr val="F2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solidFill>
                      <a:srgbClr val="F2F9FA"/>
                    </a:solidFill>
                  </a:tcPr>
                </a:tc>
                <a:tc>
                  <a:txBody>
                    <a:bodyPr/>
                    <a:lstStyle/>
                    <a:p>
                      <a:pPr algn="ctr"/>
                      <a:r>
                        <a:rPr lang="en-US" sz="1400" dirty="0" smtClean="0"/>
                        <a:t>A</a:t>
                      </a:r>
                      <a:r>
                        <a:rPr lang="en-US" sz="1400" baseline="30000" dirty="0" smtClean="0"/>
                        <a:t>**</a:t>
                      </a:r>
                      <a:endParaRPr lang="en-US" sz="1400" dirty="0"/>
                    </a:p>
                  </a:txBody>
                  <a:tcPr>
                    <a:solidFill>
                      <a:srgbClr val="F2F9FA"/>
                    </a:solidFill>
                  </a:tcPr>
                </a:tc>
              </a:tr>
              <a:tr h="340038">
                <a:tc>
                  <a:txBody>
                    <a:bodyPr/>
                    <a:lstStyle/>
                    <a:p>
                      <a:pPr>
                        <a:tabLst>
                          <a:tab pos="441325" algn="r"/>
                        </a:tabLst>
                      </a:pPr>
                      <a:endParaRPr lang="en-US" sz="1400" i="1" dirty="0"/>
                    </a:p>
                  </a:txBody>
                  <a:tcPr>
                    <a:solidFill>
                      <a:srgbClr val="FFE389"/>
                    </a:solidFill>
                  </a:tcPr>
                </a:tc>
                <a:tc>
                  <a:txBody>
                    <a:bodyPr/>
                    <a:lstStyle/>
                    <a:p>
                      <a:r>
                        <a:rPr lang="en-US" sz="1400" b="1" dirty="0" smtClean="0"/>
                        <a:t>	Total  IV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
        <p:nvSpPr>
          <p:cNvPr id="8" name="Rectangle 7"/>
          <p:cNvSpPr/>
          <p:nvPr/>
        </p:nvSpPr>
        <p:spPr>
          <a:xfrm>
            <a:off x="0" y="188640"/>
            <a:ext cx="7812360" cy="507831"/>
          </a:xfrm>
          <a:prstGeom prst="rect">
            <a:avLst/>
          </a:prstGeom>
        </p:spPr>
        <p:txBody>
          <a:bodyPr wrap="square">
            <a:spAutoFit/>
          </a:bodyPr>
          <a:lstStyle/>
          <a:p>
            <a:r>
              <a:rPr lang="en-US" sz="2700" b="1" dirty="0" smtClean="0"/>
              <a:t>4. New curricula of computing and informatics</a:t>
            </a:r>
            <a:endParaRPr lang="en-US" sz="2700" dirty="0"/>
          </a:p>
        </p:txBody>
      </p:sp>
      <p:sp>
        <p:nvSpPr>
          <p:cNvPr id="9" name="Rectangle 8"/>
          <p:cNvSpPr/>
          <p:nvPr/>
        </p:nvSpPr>
        <p:spPr>
          <a:xfrm>
            <a:off x="539552" y="5877272"/>
            <a:ext cx="8136904" cy="307777"/>
          </a:xfrm>
          <a:prstGeom prst="rect">
            <a:avLst/>
          </a:prstGeom>
        </p:spPr>
        <p:txBody>
          <a:bodyPr wrap="square">
            <a:spAutoFit/>
          </a:bodyPr>
          <a:lstStyle/>
          <a:p>
            <a:r>
              <a:rPr lang="en-US" sz="1400" dirty="0" smtClean="0"/>
              <a:t>LEGEND:      A – mandatory   for	SE, CE      A</a:t>
            </a:r>
            <a:r>
              <a:rPr lang="en-US" sz="1400" baseline="30000" dirty="0" smtClean="0"/>
              <a:t>*</a:t>
            </a:r>
            <a:r>
              <a:rPr lang="en-US" sz="1400" dirty="0" smtClean="0"/>
              <a:t> – mandatory  for SE 	          A</a:t>
            </a:r>
            <a:r>
              <a:rPr lang="en-US" sz="1400" baseline="30000" dirty="0" smtClean="0"/>
              <a:t>**</a:t>
            </a:r>
            <a:r>
              <a:rPr lang="en-US" sz="1400" dirty="0" smtClean="0"/>
              <a:t> – mandatory  for CE </a:t>
            </a:r>
            <a:endParaRPr lang="en-US"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27</a:t>
            </a:fld>
            <a:endParaRPr lang="en-US" altLang="en-US" sz="1000" smtClean="0">
              <a:latin typeface="Arial" charset="0"/>
            </a:endParaRPr>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new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endParaRPr>
          </a:p>
          <a:p>
            <a:pPr>
              <a:spcBef>
                <a:spcPts val="0"/>
              </a:spcBef>
            </a:pPr>
            <a:r>
              <a:rPr lang="en-US" sz="2000" dirty="0" smtClean="0"/>
              <a:t>Third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2000" dirty="0" smtClean="0"/>
              <a:t>	  			</a:t>
            </a:r>
            <a:r>
              <a:rPr lang="en-US" sz="1400" dirty="0" smtClean="0"/>
              <a:t>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467544" y="1892776"/>
          <a:ext cx="8352928" cy="3840480"/>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342198">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285165">
                <a:tc>
                  <a:txBody>
                    <a:bodyPr/>
                    <a:lstStyle/>
                    <a:p>
                      <a:pPr algn="ctr">
                        <a:tabLst>
                          <a:tab pos="447675" algn="r"/>
                        </a:tabLst>
                      </a:pPr>
                      <a:r>
                        <a:rPr lang="en-US" sz="1400" dirty="0" smtClean="0">
                          <a:solidFill>
                            <a:schemeClr val="tx1"/>
                          </a:solidFill>
                        </a:rPr>
                        <a:t> 26</a:t>
                      </a:r>
                      <a:endParaRPr lang="en-US" sz="1400" dirty="0">
                        <a:solidFill>
                          <a:schemeClr val="tx1"/>
                        </a:solidFill>
                      </a:endParaRPr>
                    </a:p>
                  </a:txBody>
                  <a:tcPr/>
                </a:tc>
                <a:tc>
                  <a:txBody>
                    <a:bodyPr/>
                    <a:lstStyle/>
                    <a:p>
                      <a:r>
                        <a:rPr lang="en-US" sz="1400" dirty="0" smtClean="0"/>
                        <a:t> </a:t>
                      </a:r>
                      <a:r>
                        <a:rPr lang="en-US" sz="1400" kern="1200" baseline="0" dirty="0" smtClean="0">
                          <a:solidFill>
                            <a:schemeClr val="dk1"/>
                          </a:solidFill>
                          <a:latin typeface="+mn-lt"/>
                          <a:ea typeface="+mn-ea"/>
                          <a:cs typeface="+mn-cs"/>
                        </a:rPr>
                        <a:t>Computer architecture</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3+0+2</a:t>
                      </a:r>
                      <a:endParaRPr lang="en-US" sz="1400" dirty="0"/>
                    </a:p>
                  </a:txBody>
                  <a:tcPr/>
                </a:tc>
                <a:tc>
                  <a:txBody>
                    <a:bodyPr/>
                    <a:lstStyle/>
                    <a:p>
                      <a:pPr algn="ctr"/>
                      <a:r>
                        <a:rPr lang="en-US" sz="1400" dirty="0" smtClean="0"/>
                        <a:t>A</a:t>
                      </a:r>
                      <a:endParaRPr lang="en-US" sz="1400" dirty="0"/>
                    </a:p>
                  </a:txBody>
                  <a:tcPr/>
                </a:tc>
              </a:tr>
              <a:tr h="285165">
                <a:tc>
                  <a:txBody>
                    <a:bodyPr/>
                    <a:lstStyle/>
                    <a:p>
                      <a:pPr>
                        <a:tabLst>
                          <a:tab pos="441325" algn="r"/>
                        </a:tabLst>
                      </a:pPr>
                      <a:r>
                        <a:rPr lang="en-US" sz="1400" dirty="0" smtClean="0">
                          <a:solidFill>
                            <a:schemeClr val="tx1"/>
                          </a:solidFill>
                        </a:rPr>
                        <a:t>	</a:t>
                      </a:r>
                      <a:r>
                        <a:rPr lang="en-US" sz="1400" dirty="0" smtClean="0"/>
                        <a:t>27</a:t>
                      </a:r>
                      <a:endParaRPr lang="en-US" sz="1400" dirty="0">
                        <a:solidFill>
                          <a:schemeClr val="tx1"/>
                        </a:solidFill>
                      </a:endParaRPr>
                    </a:p>
                  </a:txBody>
                  <a:tcPr/>
                </a:tc>
                <a:tc>
                  <a:txBody>
                    <a:bodyPr/>
                    <a:lstStyle/>
                    <a:p>
                      <a:r>
                        <a:rPr lang="en-US" sz="1400" dirty="0" smtClean="0"/>
                        <a:t> </a:t>
                      </a:r>
                      <a:r>
                        <a:rPr lang="en-US" sz="1400" kern="1200" baseline="0" dirty="0" smtClean="0">
                          <a:solidFill>
                            <a:schemeClr val="dk1"/>
                          </a:solidFill>
                          <a:latin typeface="+mn-lt"/>
                          <a:ea typeface="+mn-ea"/>
                          <a:cs typeface="+mn-cs"/>
                        </a:rPr>
                        <a:t>Computer networks</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2+0+2</a:t>
                      </a:r>
                      <a:endParaRPr lang="en-US" sz="1400" dirty="0"/>
                    </a:p>
                  </a:txBody>
                  <a:tcPr/>
                </a:tc>
                <a:tc>
                  <a:txBody>
                    <a:bodyPr/>
                    <a:lstStyle/>
                    <a:p>
                      <a:pPr algn="ctr"/>
                      <a:r>
                        <a:rPr lang="en-US" sz="1400" dirty="0" smtClean="0"/>
                        <a:t>A</a:t>
                      </a:r>
                      <a:endParaRPr lang="en-US" sz="1400" dirty="0"/>
                    </a:p>
                  </a:txBody>
                  <a:tcPr/>
                </a:tc>
              </a:tr>
              <a:tr h="285165">
                <a:tc>
                  <a:txBody>
                    <a:bodyPr/>
                    <a:lstStyle/>
                    <a:p>
                      <a:pPr>
                        <a:tabLst>
                          <a:tab pos="441325" algn="r"/>
                        </a:tabLst>
                      </a:pPr>
                      <a:r>
                        <a:rPr lang="en-US" sz="1400" dirty="0" smtClean="0">
                          <a:solidFill>
                            <a:schemeClr val="tx1"/>
                          </a:solidFill>
                        </a:rPr>
                        <a:t>	</a:t>
                      </a:r>
                      <a:r>
                        <a:rPr lang="en-US" sz="1400" dirty="0" smtClean="0"/>
                        <a:t>28</a:t>
                      </a:r>
                      <a:endParaRPr lang="en-US" sz="1400" dirty="0">
                        <a:solidFill>
                          <a:schemeClr val="tx1"/>
                        </a:solidFill>
                      </a:endParaRPr>
                    </a:p>
                  </a:txBody>
                  <a:tcPr/>
                </a:tc>
                <a:tc>
                  <a:txBody>
                    <a:bodyPr/>
                    <a:lstStyle/>
                    <a:p>
                      <a:r>
                        <a:rPr lang="en-US" sz="1400" kern="1200" baseline="0" dirty="0" smtClean="0">
                          <a:solidFill>
                            <a:schemeClr val="tx1"/>
                          </a:solidFill>
                          <a:latin typeface="+mn-lt"/>
                          <a:ea typeface="+mn-ea"/>
                          <a:cs typeface="+mn-cs"/>
                        </a:rPr>
                        <a:t> English language I</a:t>
                      </a:r>
                      <a:endParaRPr lang="en-US" sz="1400" dirty="0">
                        <a:solidFill>
                          <a:schemeClr val="tx1"/>
                        </a:solidFill>
                      </a:endParaRPr>
                    </a:p>
                  </a:txBody>
                  <a:tcPr/>
                </a:tc>
                <a:tc>
                  <a:txBody>
                    <a:bodyPr/>
                    <a:lstStyle/>
                    <a:p>
                      <a:pPr algn="ctr"/>
                      <a:r>
                        <a:rPr lang="en-US" sz="1400" dirty="0" smtClean="0">
                          <a:solidFill>
                            <a:schemeClr val="tx1"/>
                          </a:solidFill>
                        </a:rPr>
                        <a:t>5</a:t>
                      </a:r>
                      <a:endParaRPr lang="en-US" sz="1400" dirty="0">
                        <a:solidFill>
                          <a:schemeClr val="tx1"/>
                        </a:solidFill>
                      </a:endParaRPr>
                    </a:p>
                  </a:txBody>
                  <a:tcPr/>
                </a:tc>
                <a:tc>
                  <a:txBody>
                    <a:bodyPr/>
                    <a:lstStyle/>
                    <a:p>
                      <a:pPr algn="ctr"/>
                      <a:r>
                        <a:rPr lang="en-US" sz="1400" dirty="0" smtClean="0">
                          <a:solidFill>
                            <a:schemeClr val="tx1"/>
                          </a:solidFill>
                        </a:rPr>
                        <a:t>3</a:t>
                      </a:r>
                      <a:endParaRPr lang="en-US" sz="1400" dirty="0">
                        <a:solidFill>
                          <a:schemeClr val="tx1"/>
                        </a:solidFill>
                      </a:endParaRPr>
                    </a:p>
                  </a:txBody>
                  <a:tcPr/>
                </a:tc>
                <a:tc>
                  <a:txBody>
                    <a:bodyPr/>
                    <a:lstStyle/>
                    <a:p>
                      <a:pPr algn="ctr">
                        <a:tabLst>
                          <a:tab pos="623888" algn="r"/>
                        </a:tabLst>
                      </a:pPr>
                      <a:r>
                        <a:rPr lang="en-US" sz="1400" dirty="0" smtClean="0">
                          <a:solidFill>
                            <a:schemeClr val="tx1"/>
                          </a:solidFill>
                        </a:rPr>
                        <a:t>2+0+0</a:t>
                      </a:r>
                      <a:endParaRPr lang="en-US" sz="1400" dirty="0">
                        <a:solidFill>
                          <a:schemeClr val="tx1"/>
                        </a:solidFill>
                      </a:endParaRPr>
                    </a:p>
                  </a:txBody>
                  <a:tcPr/>
                </a:tc>
                <a:tc>
                  <a:txBody>
                    <a:bodyPr/>
                    <a:lstStyle/>
                    <a:p>
                      <a:pPr algn="ctr"/>
                      <a:r>
                        <a:rPr lang="en-US" sz="1400" dirty="0" smtClean="0">
                          <a:solidFill>
                            <a:schemeClr val="tx1"/>
                          </a:solidFill>
                        </a:rPr>
                        <a:t>A</a:t>
                      </a:r>
                      <a:endParaRPr lang="en-US" sz="1400" dirty="0">
                        <a:solidFill>
                          <a:schemeClr val="tx1"/>
                        </a:solidFill>
                      </a:endParaRPr>
                    </a:p>
                  </a:txBody>
                  <a:tcPr/>
                </a:tc>
              </a:tr>
              <a:tr h="285165">
                <a:tc>
                  <a:txBody>
                    <a:bodyPr/>
                    <a:lstStyle/>
                    <a:p>
                      <a:pPr>
                        <a:tabLst>
                          <a:tab pos="441325" algn="r"/>
                        </a:tabLst>
                      </a:pPr>
                      <a:r>
                        <a:rPr lang="en-US" sz="1400" dirty="0" smtClean="0"/>
                        <a:t>	29</a:t>
                      </a:r>
                      <a:endParaRPr lang="en-US" sz="1400" dirty="0"/>
                    </a:p>
                  </a:txBody>
                  <a:tcPr/>
                </a:tc>
                <a:tc>
                  <a:txBody>
                    <a:bodyPr/>
                    <a:lstStyle/>
                    <a:p>
                      <a:r>
                        <a:rPr lang="en-US" sz="1400" dirty="0" smtClean="0">
                          <a:solidFill>
                            <a:schemeClr val="tx1"/>
                          </a:solidFill>
                        </a:rPr>
                        <a:t> Selected topics in o</a:t>
                      </a:r>
                      <a:r>
                        <a:rPr lang="en-US" sz="1400" kern="1200" baseline="0" dirty="0" smtClean="0">
                          <a:solidFill>
                            <a:schemeClr val="tx1"/>
                          </a:solidFill>
                          <a:latin typeface="+mn-lt"/>
                          <a:ea typeface="+mn-ea"/>
                          <a:cs typeface="+mn-cs"/>
                        </a:rPr>
                        <a:t>perating systems </a:t>
                      </a:r>
                      <a:endParaRPr lang="en-US" sz="1400" dirty="0">
                        <a:solidFill>
                          <a:schemeClr val="tx1"/>
                        </a:solidFill>
                      </a:endParaRPr>
                    </a:p>
                  </a:txBody>
                  <a:tcPr/>
                </a:tc>
                <a:tc>
                  <a:txBody>
                    <a:bodyPr/>
                    <a:lstStyle/>
                    <a:p>
                      <a:pPr algn="ctr"/>
                      <a:r>
                        <a:rPr lang="en-US" sz="1400" dirty="0" smtClean="0">
                          <a:solidFill>
                            <a:schemeClr val="tx1"/>
                          </a:solidFill>
                        </a:rPr>
                        <a:t>5</a:t>
                      </a:r>
                      <a:endParaRPr lang="en-US" sz="1400" dirty="0">
                        <a:solidFill>
                          <a:schemeClr val="tx1"/>
                        </a:solidFill>
                      </a:endParaRPr>
                    </a:p>
                  </a:txBody>
                  <a:tcPr/>
                </a:tc>
                <a:tc>
                  <a:txBody>
                    <a:bodyPr/>
                    <a:lstStyle/>
                    <a:p>
                      <a:pPr algn="ctr"/>
                      <a:r>
                        <a:rPr lang="en-US" sz="1400" dirty="0" smtClean="0">
                          <a:solidFill>
                            <a:schemeClr val="tx1"/>
                          </a:solidFill>
                        </a:rPr>
                        <a:t>5</a:t>
                      </a:r>
                      <a:endParaRPr lang="en-US" sz="1400" dirty="0">
                        <a:solidFill>
                          <a:schemeClr val="tx1"/>
                        </a:solidFill>
                      </a:endParaRPr>
                    </a:p>
                  </a:txBody>
                  <a:tcPr/>
                </a:tc>
                <a:tc>
                  <a:txBody>
                    <a:bodyPr/>
                    <a:lstStyle/>
                    <a:p>
                      <a:pPr algn="ctr"/>
                      <a:r>
                        <a:rPr lang="en-US" sz="1400" dirty="0" smtClean="0">
                          <a:solidFill>
                            <a:schemeClr val="tx1"/>
                          </a:solidFill>
                        </a:rPr>
                        <a:t>2+0+2</a:t>
                      </a:r>
                      <a:endParaRPr lang="en-US" sz="1400" dirty="0">
                        <a:solidFill>
                          <a:schemeClr val="tx1"/>
                        </a:solidFill>
                      </a:endParaRPr>
                    </a:p>
                  </a:txBody>
                  <a:tcPr/>
                </a:tc>
                <a:tc>
                  <a:txBody>
                    <a:bodyPr/>
                    <a:lstStyle/>
                    <a:p>
                      <a:pPr algn="ctr"/>
                      <a:r>
                        <a:rPr lang="en-US" sz="1400" dirty="0" smtClean="0">
                          <a:solidFill>
                            <a:schemeClr val="tx1"/>
                          </a:solidFill>
                        </a:rPr>
                        <a:t>A*</a:t>
                      </a:r>
                      <a:endParaRPr lang="en-US" sz="1400" dirty="0">
                        <a:solidFill>
                          <a:schemeClr val="tx1"/>
                        </a:solidFill>
                      </a:endParaRPr>
                    </a:p>
                  </a:txBody>
                  <a:tcPr/>
                </a:tc>
              </a:tr>
              <a:tr h="285165">
                <a:tc>
                  <a:txBody>
                    <a:bodyPr/>
                    <a:lstStyle/>
                    <a:p>
                      <a:pPr algn="ctr">
                        <a:tabLst>
                          <a:tab pos="441325" algn="r"/>
                        </a:tabLst>
                      </a:pPr>
                      <a:r>
                        <a:rPr lang="en-US" sz="1400" dirty="0" smtClean="0"/>
                        <a:t>30</a:t>
                      </a:r>
                      <a:endParaRPr lang="en-US" sz="1400" dirty="0"/>
                    </a:p>
                  </a:txBody>
                  <a:tcPr/>
                </a:tc>
                <a:tc>
                  <a:txBody>
                    <a:bodyPr/>
                    <a:lstStyle/>
                    <a:p>
                      <a:r>
                        <a:rPr lang="en-US" sz="1400" dirty="0" smtClean="0">
                          <a:solidFill>
                            <a:schemeClr val="tx1"/>
                          </a:solidFill>
                        </a:rPr>
                        <a:t> </a:t>
                      </a:r>
                      <a:r>
                        <a:rPr lang="en-US" sz="1400" kern="1200" baseline="0" dirty="0" smtClean="0">
                          <a:solidFill>
                            <a:schemeClr val="tx1"/>
                          </a:solidFill>
                          <a:latin typeface="+mn-lt"/>
                          <a:ea typeface="+mn-ea"/>
                          <a:cs typeface="+mn-cs"/>
                        </a:rPr>
                        <a:t>Software requirements engineering</a:t>
                      </a:r>
                      <a:endParaRPr lang="en-US" sz="1400" dirty="0">
                        <a:solidFill>
                          <a:schemeClr val="tx1"/>
                        </a:solidFill>
                      </a:endParaRPr>
                    </a:p>
                  </a:txBody>
                  <a:tcPr>
                    <a:solidFill>
                      <a:srgbClr val="FFCE33"/>
                    </a:solidFill>
                  </a:tcPr>
                </a:tc>
                <a:tc>
                  <a:txBody>
                    <a:bodyPr/>
                    <a:lstStyle/>
                    <a:p>
                      <a:pPr algn="ctr"/>
                      <a:r>
                        <a:rPr lang="en-US" sz="1400" dirty="0" smtClean="0">
                          <a:solidFill>
                            <a:schemeClr val="tx1"/>
                          </a:solidFill>
                        </a:rPr>
                        <a:t>5</a:t>
                      </a:r>
                      <a:endParaRPr lang="en-US" sz="1400" dirty="0">
                        <a:solidFill>
                          <a:schemeClr val="tx1"/>
                        </a:solidFill>
                      </a:endParaRPr>
                    </a:p>
                  </a:txBody>
                  <a:tcPr/>
                </a:tc>
                <a:tc>
                  <a:txBody>
                    <a:bodyPr/>
                    <a:lstStyle/>
                    <a:p>
                      <a:pPr algn="ctr"/>
                      <a:r>
                        <a:rPr lang="en-US" sz="1400" dirty="0" smtClean="0">
                          <a:solidFill>
                            <a:schemeClr val="tx1"/>
                          </a:solidFill>
                        </a:rPr>
                        <a:t>5</a:t>
                      </a:r>
                      <a:endParaRPr lang="en-US" sz="1400" dirty="0">
                        <a:solidFill>
                          <a:schemeClr val="tx1"/>
                        </a:solidFill>
                      </a:endParaRPr>
                    </a:p>
                  </a:txBody>
                  <a:tcPr/>
                </a:tc>
                <a:tc>
                  <a:txBody>
                    <a:bodyPr/>
                    <a:lstStyle/>
                    <a:p>
                      <a:pPr algn="ctr">
                        <a:tabLst>
                          <a:tab pos="623888" algn="r"/>
                        </a:tabLst>
                      </a:pPr>
                      <a:r>
                        <a:rPr lang="en-US" sz="1400" dirty="0" smtClean="0">
                          <a:solidFill>
                            <a:schemeClr val="tx1"/>
                          </a:solidFill>
                        </a:rPr>
                        <a:t>2+0+2</a:t>
                      </a:r>
                      <a:endParaRPr lang="en-US" sz="1400" dirty="0">
                        <a:solidFill>
                          <a:schemeClr val="tx1"/>
                        </a:solidFill>
                      </a:endParaRPr>
                    </a:p>
                  </a:txBody>
                  <a:tcPr/>
                </a:tc>
                <a:tc>
                  <a:txBody>
                    <a:bodyPr/>
                    <a:lstStyle/>
                    <a:p>
                      <a:pPr algn="ctr"/>
                      <a:r>
                        <a:rPr lang="en-US" sz="1400" dirty="0" smtClean="0">
                          <a:solidFill>
                            <a:schemeClr val="tx1"/>
                          </a:solidFill>
                        </a:rPr>
                        <a:t>A*</a:t>
                      </a:r>
                      <a:endParaRPr lang="en-US" sz="1400" dirty="0">
                        <a:solidFill>
                          <a:schemeClr val="tx1"/>
                        </a:solidFill>
                      </a:endParaRPr>
                    </a:p>
                  </a:txBody>
                  <a:tcPr/>
                </a:tc>
              </a:tr>
              <a:tr h="285165">
                <a:tc>
                  <a:txBody>
                    <a:bodyPr/>
                    <a:lstStyle/>
                    <a:p>
                      <a:pPr algn="ctr">
                        <a:tabLst>
                          <a:tab pos="441325" algn="r"/>
                        </a:tabLst>
                      </a:pPr>
                      <a:r>
                        <a:rPr lang="en-US" sz="1400" dirty="0" smtClean="0"/>
                        <a:t>31</a:t>
                      </a:r>
                      <a:endParaRPr lang="en-US" sz="1400" dirty="0"/>
                    </a:p>
                  </a:txBody>
                  <a:tcPr/>
                </a:tc>
                <a:tc>
                  <a:txBody>
                    <a:bodyPr/>
                    <a:lstStyle/>
                    <a:p>
                      <a:r>
                        <a:rPr lang="en-US" sz="1400" dirty="0" smtClean="0">
                          <a:solidFill>
                            <a:schemeClr val="tx1"/>
                          </a:solidFill>
                        </a:rPr>
                        <a:t> Cryptography</a:t>
                      </a:r>
                      <a:r>
                        <a:rPr lang="en-US" sz="1400" baseline="0" dirty="0" smtClean="0">
                          <a:solidFill>
                            <a:schemeClr val="tx1"/>
                          </a:solidFill>
                        </a:rPr>
                        <a:t>  and  computer security</a:t>
                      </a:r>
                      <a:endParaRPr lang="en-US" sz="1400" dirty="0">
                        <a:solidFill>
                          <a:schemeClr val="tx1"/>
                        </a:solidFill>
                      </a:endParaRPr>
                    </a:p>
                  </a:txBody>
                  <a:tcPr/>
                </a:tc>
                <a:tc>
                  <a:txBody>
                    <a:bodyPr/>
                    <a:lstStyle/>
                    <a:p>
                      <a:pPr algn="ctr"/>
                      <a:r>
                        <a:rPr lang="en-US" sz="1400" dirty="0" smtClean="0">
                          <a:solidFill>
                            <a:schemeClr val="tx1"/>
                          </a:solidFill>
                        </a:rPr>
                        <a:t>5</a:t>
                      </a:r>
                      <a:endParaRPr lang="en-US" sz="1400" dirty="0">
                        <a:solidFill>
                          <a:schemeClr val="tx1"/>
                        </a:solidFill>
                      </a:endParaRPr>
                    </a:p>
                  </a:txBody>
                  <a:tcPr/>
                </a:tc>
                <a:tc>
                  <a:txBody>
                    <a:bodyPr/>
                    <a:lstStyle/>
                    <a:p>
                      <a:pPr algn="ctr"/>
                      <a:r>
                        <a:rPr lang="en-US" sz="1400" dirty="0" smtClean="0">
                          <a:solidFill>
                            <a:schemeClr val="tx1"/>
                          </a:solidFill>
                        </a:rPr>
                        <a:t>6</a:t>
                      </a:r>
                      <a:endParaRPr lang="en-US" sz="1400" dirty="0">
                        <a:solidFill>
                          <a:schemeClr val="tx1"/>
                        </a:solidFill>
                      </a:endParaRPr>
                    </a:p>
                  </a:txBody>
                  <a:tcPr/>
                </a:tc>
                <a:tc>
                  <a:txBody>
                    <a:bodyPr/>
                    <a:lstStyle/>
                    <a:p>
                      <a:pPr algn="ctr">
                        <a:tabLst>
                          <a:tab pos="623888" algn="r"/>
                        </a:tabLst>
                      </a:pPr>
                      <a:r>
                        <a:rPr lang="en-US" sz="1400" dirty="0" smtClean="0">
                          <a:solidFill>
                            <a:schemeClr val="tx1"/>
                          </a:solidFill>
                        </a:rPr>
                        <a:t>3+0+2</a:t>
                      </a:r>
                      <a:endParaRPr lang="en-US" sz="1400" dirty="0">
                        <a:solidFill>
                          <a:schemeClr val="tx1"/>
                        </a:solidFill>
                      </a:endParaRPr>
                    </a:p>
                  </a:txBody>
                  <a:tcPr/>
                </a:tc>
                <a:tc>
                  <a:txBody>
                    <a:bodyPr/>
                    <a:lstStyle/>
                    <a:p>
                      <a:pPr algn="ctr"/>
                      <a:r>
                        <a:rPr lang="en-US" sz="1400" dirty="0" smtClean="0">
                          <a:solidFill>
                            <a:schemeClr val="tx1"/>
                          </a:solidFill>
                        </a:rPr>
                        <a:t>A*</a:t>
                      </a:r>
                      <a:endParaRPr lang="en-US" sz="1400" dirty="0">
                        <a:solidFill>
                          <a:schemeClr val="tx1"/>
                        </a:solidFill>
                      </a:endParaRPr>
                    </a:p>
                  </a:txBody>
                  <a:tcPr/>
                </a:tc>
              </a:tr>
              <a:tr h="285553">
                <a:tc>
                  <a:txBody>
                    <a:bodyPr/>
                    <a:lstStyle/>
                    <a:p>
                      <a:pPr algn="ctr">
                        <a:tabLst>
                          <a:tab pos="441325" algn="r"/>
                        </a:tabLst>
                      </a:pPr>
                      <a:r>
                        <a:rPr lang="en-US" sz="1400" dirty="0" smtClean="0"/>
                        <a:t>32</a:t>
                      </a:r>
                      <a:endParaRPr lang="en-US" sz="1400" dirty="0"/>
                    </a:p>
                  </a:txBody>
                  <a:tcPr/>
                </a:tc>
                <a:tc>
                  <a:txBody>
                    <a:bodyPr/>
                    <a:lstStyle/>
                    <a:p>
                      <a:pPr marL="0" indent="0"/>
                      <a:r>
                        <a:rPr lang="en-US" sz="1400" dirty="0" smtClean="0"/>
                        <a:t> Impulse electronics</a:t>
                      </a:r>
                      <a:endParaRPr lang="en-US" sz="1400" dirty="0"/>
                    </a:p>
                  </a:txBody>
                  <a:tcPr>
                    <a:solidFill>
                      <a:srgbClr val="FFCE33"/>
                    </a:solidFill>
                  </a:tcPr>
                </a:tc>
                <a:tc>
                  <a:txBody>
                    <a:bodyPr/>
                    <a:lstStyle/>
                    <a:p>
                      <a:pPr algn="ctr"/>
                      <a:r>
                        <a:rPr lang="en-US" sz="1400" dirty="0" smtClean="0"/>
                        <a:t>5</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tc>
                <a:tc>
                  <a:txBody>
                    <a:bodyPr/>
                    <a:lstStyle/>
                    <a:p>
                      <a:pPr algn="ctr"/>
                      <a:r>
                        <a:rPr lang="en-US" sz="1400" dirty="0" smtClean="0"/>
                        <a:t>A</a:t>
                      </a:r>
                      <a:r>
                        <a:rPr lang="en-US" sz="1400" baseline="30000" dirty="0" smtClean="0"/>
                        <a:t>**</a:t>
                      </a:r>
                      <a:endParaRPr lang="en-US" sz="1400" dirty="0"/>
                    </a:p>
                  </a:txBody>
                  <a:tcPr/>
                </a:tc>
              </a:tr>
              <a:tr h="260060">
                <a:tc>
                  <a:txBody>
                    <a:bodyPr/>
                    <a:lstStyle/>
                    <a:p>
                      <a:pPr algn="ctr"/>
                      <a:r>
                        <a:rPr lang="en-US" sz="1400" dirty="0" smtClean="0"/>
                        <a:t>33</a:t>
                      </a:r>
                      <a:endParaRPr lang="en-US" dirty="0"/>
                    </a:p>
                  </a:txBody>
                  <a:tcPr/>
                </a:tc>
                <a:tc>
                  <a:txBody>
                    <a:bodyPr/>
                    <a:lstStyle/>
                    <a:p>
                      <a:pPr marL="0" indent="0"/>
                      <a:r>
                        <a:rPr lang="en-US" sz="1400" dirty="0" smtClean="0"/>
                        <a:t> Real-time operating systems</a:t>
                      </a:r>
                      <a:endParaRPr lang="en-US" sz="1400" dirty="0"/>
                    </a:p>
                  </a:txBody>
                  <a:tcPr>
                    <a:solidFill>
                      <a:srgbClr val="FFCE33"/>
                    </a:solidFill>
                  </a:tcPr>
                </a:tc>
                <a:tc>
                  <a:txBody>
                    <a:bodyPr/>
                    <a:lstStyle/>
                    <a:p>
                      <a:pPr algn="ctr"/>
                      <a:r>
                        <a:rPr lang="en-US" sz="1400" dirty="0" smtClean="0"/>
                        <a:t>5</a:t>
                      </a:r>
                      <a:endParaRPr lang="en-US" sz="1400" dirty="0"/>
                    </a:p>
                  </a:txBody>
                  <a:tcPr/>
                </a:tc>
                <a:tc>
                  <a:txBody>
                    <a:bodyPr/>
                    <a:lstStyle/>
                    <a:p>
                      <a:pPr algn="ctr"/>
                      <a:r>
                        <a:rPr lang="en-US" sz="1400" dirty="0" smtClean="0"/>
                        <a:t>5</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2+0+2</a:t>
                      </a:r>
                    </a:p>
                  </a:txBody>
                  <a:tcPr/>
                </a:tc>
                <a:tc>
                  <a:txBody>
                    <a:bodyPr/>
                    <a:lstStyle/>
                    <a:p>
                      <a:pPr algn="ctr"/>
                      <a:r>
                        <a:rPr lang="en-US" sz="1400" dirty="0" smtClean="0"/>
                        <a:t>A</a:t>
                      </a:r>
                      <a:r>
                        <a:rPr lang="en-US" sz="1400" baseline="30000" dirty="0" smtClean="0"/>
                        <a:t>**</a:t>
                      </a:r>
                      <a:endParaRPr lang="en-US" sz="1400" dirty="0"/>
                    </a:p>
                  </a:txBody>
                  <a:tcPr/>
                </a:tc>
              </a:tr>
              <a:tr h="264192">
                <a:tc>
                  <a:txBody>
                    <a:bodyPr/>
                    <a:lstStyle/>
                    <a:p>
                      <a:pPr algn="ctr"/>
                      <a:r>
                        <a:rPr lang="en-US" sz="1400" dirty="0" smtClean="0"/>
                        <a:t>34</a:t>
                      </a:r>
                      <a:endParaRPr lang="en-US" sz="1400" dirty="0"/>
                    </a:p>
                  </a:txBody>
                  <a:tcPr/>
                </a:tc>
                <a:tc>
                  <a:txBody>
                    <a:bodyPr/>
                    <a:lstStyle/>
                    <a:p>
                      <a:r>
                        <a:rPr lang="en-US" sz="1400" dirty="0" smtClean="0"/>
                        <a:t> Software engineering fundamentals</a:t>
                      </a:r>
                      <a:endParaRPr lang="en-US" sz="1600" dirty="0"/>
                    </a:p>
                  </a:txBody>
                  <a:tcPr>
                    <a:solidFill>
                      <a:srgbClr val="FFCE33"/>
                    </a:solidFill>
                  </a:tcPr>
                </a:tc>
                <a:tc>
                  <a:txBody>
                    <a:bodyPr/>
                    <a:lstStyle/>
                    <a:p>
                      <a:pPr algn="ctr"/>
                      <a:r>
                        <a:rPr lang="en-US" sz="1400" dirty="0" smtClean="0"/>
                        <a:t>5</a:t>
                      </a:r>
                      <a:endParaRPr lang="en-US" dirty="0"/>
                    </a:p>
                  </a:txBody>
                  <a:tcPr/>
                </a:tc>
                <a:tc>
                  <a:txBody>
                    <a:bodyPr/>
                    <a:lstStyle/>
                    <a:p>
                      <a:pPr algn="ctr"/>
                      <a:r>
                        <a:rPr lang="en-US" sz="1400" dirty="0" smtClean="0"/>
                        <a:t>5</a:t>
                      </a:r>
                      <a:endParaRPr lang="en-US" sz="1400" dirty="0"/>
                    </a:p>
                  </a:txBody>
                  <a:tcPr/>
                </a:tc>
                <a:tc>
                  <a:txBody>
                    <a:bodyPr/>
                    <a:lstStyle/>
                    <a:p>
                      <a:pPr algn="ctr"/>
                      <a:r>
                        <a:rPr lang="en-US" sz="1400" dirty="0" smtClean="0"/>
                        <a:t>3+0+1</a:t>
                      </a:r>
                      <a:endParaRPr lang="en-US" dirty="0"/>
                    </a:p>
                  </a:txBody>
                  <a:tcPr/>
                </a:tc>
                <a:tc>
                  <a:txBody>
                    <a:bodyPr/>
                    <a:lstStyle/>
                    <a:p>
                      <a:pPr algn="ctr"/>
                      <a:r>
                        <a:rPr lang="en-US" sz="1400" dirty="0" smtClean="0"/>
                        <a:t>B</a:t>
                      </a:r>
                      <a:r>
                        <a:rPr lang="en-US" sz="1800" baseline="30000" dirty="0" smtClean="0"/>
                        <a:t>**</a:t>
                      </a:r>
                      <a:endParaRPr lang="en-US" dirty="0"/>
                    </a:p>
                  </a:txBody>
                  <a:tcPr/>
                </a:tc>
              </a:tr>
              <a:tr h="264192">
                <a:tc>
                  <a:txBody>
                    <a:bodyPr/>
                    <a:lstStyle/>
                    <a:p>
                      <a:pPr algn="ctr"/>
                      <a:r>
                        <a:rPr lang="en-US" sz="1400" dirty="0" smtClean="0"/>
                        <a:t>35</a:t>
                      </a:r>
                      <a:endParaRPr lang="en-US" sz="1400" dirty="0"/>
                    </a:p>
                  </a:txBody>
                  <a:tcPr/>
                </a:tc>
                <a:tc>
                  <a:txBody>
                    <a:bodyPr/>
                    <a:lstStyle/>
                    <a:p>
                      <a:r>
                        <a:rPr lang="en-US" sz="1600" dirty="0" smtClean="0"/>
                        <a:t> </a:t>
                      </a:r>
                      <a:r>
                        <a:rPr lang="en-US" sz="1400" dirty="0" smtClean="0"/>
                        <a:t>System</a:t>
                      </a:r>
                      <a:r>
                        <a:rPr lang="en-US" sz="1400" baseline="0" dirty="0" smtClean="0"/>
                        <a:t> engineering fundamentals</a:t>
                      </a:r>
                      <a:endParaRPr lang="en-US" sz="1600" dirty="0"/>
                    </a:p>
                  </a:txBody>
                  <a:tcPr>
                    <a:solidFill>
                      <a:srgbClr val="FFCE33"/>
                    </a:solidFill>
                  </a:tcPr>
                </a:tc>
                <a:tc>
                  <a:txBody>
                    <a:bodyPr/>
                    <a:lstStyle/>
                    <a:p>
                      <a:pPr algn="ctr"/>
                      <a:r>
                        <a:rPr lang="en-US" sz="1400" dirty="0" smtClean="0"/>
                        <a:t>5</a:t>
                      </a:r>
                      <a:endParaRPr lang="en-US" dirty="0"/>
                    </a:p>
                  </a:txBody>
                  <a:tcPr/>
                </a:tc>
                <a:tc>
                  <a:txBody>
                    <a:bodyPr/>
                    <a:lstStyle/>
                    <a:p>
                      <a:pPr algn="ctr"/>
                      <a:r>
                        <a:rPr lang="en-US" sz="1400" dirty="0" smtClean="0"/>
                        <a:t>5</a:t>
                      </a:r>
                      <a:endParaRPr lang="en-US" sz="1400" dirty="0"/>
                    </a:p>
                  </a:txBody>
                  <a:tcPr/>
                </a:tc>
                <a:tc>
                  <a:txBody>
                    <a:bodyPr/>
                    <a:lstStyle/>
                    <a:p>
                      <a:pPr algn="ctr"/>
                      <a:r>
                        <a:rPr lang="en-US" sz="1400" dirty="0" smtClean="0"/>
                        <a:t>3+0+1</a:t>
                      </a:r>
                      <a:endParaRPr lang="en-US" dirty="0"/>
                    </a:p>
                  </a:txBody>
                  <a:tcPr/>
                </a:tc>
                <a:tc>
                  <a:txBody>
                    <a:bodyPr/>
                    <a:lstStyle/>
                    <a:p>
                      <a:pPr algn="ctr"/>
                      <a:r>
                        <a:rPr lang="en-US" sz="1400" dirty="0" smtClean="0"/>
                        <a:t>B</a:t>
                      </a:r>
                      <a:r>
                        <a:rPr lang="en-US" sz="1800" baseline="30000" dirty="0" smtClean="0"/>
                        <a:t>**</a:t>
                      </a:r>
                      <a:endParaRPr lang="en-US" dirty="0"/>
                    </a:p>
                  </a:txBody>
                  <a:tcPr/>
                </a:tc>
              </a:tr>
              <a:tr h="285165">
                <a:tc>
                  <a:txBody>
                    <a:bodyPr/>
                    <a:lstStyle/>
                    <a:p>
                      <a:pPr>
                        <a:tabLst>
                          <a:tab pos="441325" algn="r"/>
                        </a:tabLst>
                      </a:pPr>
                      <a:endParaRPr lang="en-US" sz="1400" i="1" dirty="0"/>
                    </a:p>
                  </a:txBody>
                  <a:tcPr>
                    <a:solidFill>
                      <a:srgbClr val="FFE389"/>
                    </a:solidFill>
                  </a:tcPr>
                </a:tc>
                <a:tc>
                  <a:txBody>
                    <a:bodyPr/>
                    <a:lstStyle/>
                    <a:p>
                      <a:r>
                        <a:rPr lang="en-US" sz="1400" b="1" dirty="0" smtClean="0"/>
                        <a:t>	Total  V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24-25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
        <p:nvSpPr>
          <p:cNvPr id="8" name="Rectangle 7"/>
          <p:cNvSpPr/>
          <p:nvPr/>
        </p:nvSpPr>
        <p:spPr>
          <a:xfrm>
            <a:off x="0" y="188640"/>
            <a:ext cx="7812360" cy="507831"/>
          </a:xfrm>
          <a:prstGeom prst="rect">
            <a:avLst/>
          </a:prstGeom>
        </p:spPr>
        <p:txBody>
          <a:bodyPr wrap="square">
            <a:spAutoFit/>
          </a:bodyPr>
          <a:lstStyle/>
          <a:p>
            <a:r>
              <a:rPr lang="en-US" sz="2700" b="1" dirty="0" smtClean="0"/>
              <a:t>4. New curricula of computing and informatics</a:t>
            </a:r>
            <a:endParaRPr lang="en-US" sz="2700" dirty="0"/>
          </a:p>
        </p:txBody>
      </p:sp>
      <p:sp>
        <p:nvSpPr>
          <p:cNvPr id="9" name="Rectangle 8"/>
          <p:cNvSpPr/>
          <p:nvPr/>
        </p:nvSpPr>
        <p:spPr>
          <a:xfrm>
            <a:off x="539552" y="5949280"/>
            <a:ext cx="3960440" cy="307777"/>
          </a:xfrm>
          <a:prstGeom prst="rect">
            <a:avLst/>
          </a:prstGeom>
        </p:spPr>
        <p:txBody>
          <a:bodyPr wrap="square">
            <a:spAutoFit/>
          </a:bodyPr>
          <a:lstStyle/>
          <a:p>
            <a:r>
              <a:rPr lang="en-US" sz="1400" dirty="0" smtClean="0"/>
              <a:t>LEGEND:      B</a:t>
            </a:r>
            <a:r>
              <a:rPr lang="en-US" sz="1400" baseline="30000" dirty="0" smtClean="0"/>
              <a:t>**</a:t>
            </a:r>
            <a:r>
              <a:rPr lang="en-US" sz="1400" dirty="0" smtClean="0"/>
              <a:t> – elective for CE 	</a:t>
            </a:r>
            <a:endParaRPr lang="en-US" sz="1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28</a:t>
            </a:fld>
            <a:endParaRPr lang="en-US" altLang="en-US" sz="1000" smtClean="0">
              <a:latin typeface="Arial" charset="0"/>
            </a:endParaRPr>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new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endParaRPr>
          </a:p>
          <a:p>
            <a:pPr>
              <a:spcBef>
                <a:spcPts val="0"/>
              </a:spcBef>
            </a:pPr>
            <a:r>
              <a:rPr lang="en-US" sz="2000" dirty="0" smtClean="0"/>
              <a:t>Third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1600" dirty="0" smtClean="0"/>
              <a:t>			</a:t>
            </a:r>
            <a:r>
              <a:rPr lang="en-US" sz="1400" dirty="0" smtClean="0"/>
              <a:t>LEGEND:       A – mandatory       B – Elective:      	B</a:t>
            </a:r>
            <a:r>
              <a:rPr lang="en-US" sz="1400" baseline="30000" dirty="0" smtClean="0"/>
              <a:t>*</a:t>
            </a:r>
            <a:r>
              <a:rPr lang="en-US" sz="1400" dirty="0" smtClean="0"/>
              <a:t> – spec in IT    (elective)</a:t>
            </a:r>
          </a:p>
          <a:p>
            <a:pPr>
              <a:spcBef>
                <a:spcPts val="0"/>
              </a:spcBef>
              <a:buNone/>
            </a:pPr>
            <a:r>
              <a:rPr lang="en-US" sz="1400" dirty="0" smtClean="0"/>
              <a:t>				 	         			B</a:t>
            </a:r>
            <a:r>
              <a:rPr lang="en-US" sz="1400" baseline="30000" dirty="0" smtClean="0"/>
              <a:t>**</a:t>
            </a:r>
            <a:r>
              <a:rPr lang="en-US" sz="1400" dirty="0" smtClean="0"/>
              <a:t>– spec in CE   (elective)</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844824"/>
          <a:ext cx="8352928" cy="4297680"/>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338924">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282437">
                <a:tc>
                  <a:txBody>
                    <a:bodyPr/>
                    <a:lstStyle/>
                    <a:p>
                      <a:pPr algn="ctr">
                        <a:tabLst>
                          <a:tab pos="447675" algn="r"/>
                        </a:tabLst>
                      </a:pPr>
                      <a:r>
                        <a:rPr lang="en-US" sz="1400" dirty="0" smtClean="0"/>
                        <a:t> 36</a:t>
                      </a:r>
                      <a:endParaRPr lang="en-US" sz="1400" dirty="0"/>
                    </a:p>
                  </a:txBody>
                  <a:tcPr/>
                </a:tc>
                <a:tc>
                  <a:txBody>
                    <a:bodyPr/>
                    <a:lstStyle/>
                    <a:p>
                      <a:r>
                        <a:rPr lang="en-US" sz="1400" kern="1200" baseline="0" dirty="0" smtClean="0">
                          <a:solidFill>
                            <a:schemeClr val="dk1"/>
                          </a:solidFill>
                          <a:latin typeface="+mn-lt"/>
                          <a:ea typeface="+mn-ea"/>
                          <a:cs typeface="+mn-cs"/>
                        </a:rPr>
                        <a:t>  Databases</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6</a:t>
                      </a:r>
                      <a:endParaRPr lang="en-US" sz="1400" dirty="0"/>
                    </a:p>
                  </a:txBody>
                  <a:tcPr/>
                </a:tc>
                <a:tc>
                  <a:txBody>
                    <a:bodyPr/>
                    <a:lstStyle/>
                    <a:p>
                      <a:pPr algn="ctr">
                        <a:tabLst>
                          <a:tab pos="623888" algn="r"/>
                        </a:tabLst>
                      </a:pPr>
                      <a:r>
                        <a:rPr lang="en-US" sz="1400" dirty="0" smtClean="0"/>
                        <a:t>3+0+2</a:t>
                      </a:r>
                      <a:endParaRPr lang="en-US" sz="1400" dirty="0"/>
                    </a:p>
                  </a:txBody>
                  <a:tcPr/>
                </a:tc>
                <a:tc>
                  <a:txBody>
                    <a:bodyPr/>
                    <a:lstStyle/>
                    <a:p>
                      <a:pPr algn="ctr"/>
                      <a:r>
                        <a:rPr lang="en-US" sz="1400" dirty="0" smtClean="0"/>
                        <a:t>A</a:t>
                      </a:r>
                      <a:endParaRPr lang="en-US" sz="1400" dirty="0"/>
                    </a:p>
                  </a:txBody>
                  <a:tcPr/>
                </a:tc>
              </a:tr>
              <a:tr h="282437">
                <a:tc>
                  <a:txBody>
                    <a:bodyPr/>
                    <a:lstStyle/>
                    <a:p>
                      <a:pPr>
                        <a:tabLst>
                          <a:tab pos="447675" algn="r"/>
                        </a:tabLst>
                      </a:pPr>
                      <a:r>
                        <a:rPr lang="en-US" sz="1400" dirty="0" smtClean="0"/>
                        <a:t>	  37</a:t>
                      </a:r>
                      <a:endParaRPr lang="en-US" sz="1400" dirty="0"/>
                    </a:p>
                  </a:txBody>
                  <a:tcPr/>
                </a:tc>
                <a:tc>
                  <a:txBody>
                    <a:bodyPr/>
                    <a:lstStyle/>
                    <a:p>
                      <a:r>
                        <a:rPr lang="en-US" sz="1400" kern="1200" baseline="0" dirty="0" smtClean="0">
                          <a:solidFill>
                            <a:schemeClr val="tx1"/>
                          </a:solidFill>
                          <a:latin typeface="+mn-lt"/>
                          <a:ea typeface="+mn-ea"/>
                          <a:cs typeface="+mn-cs"/>
                        </a:rPr>
                        <a:t>  English language II</a:t>
                      </a:r>
                      <a:endParaRPr lang="en-US" sz="1400" dirty="0">
                        <a:solidFill>
                          <a:schemeClr val="tx1"/>
                        </a:solidFill>
                      </a:endParaRPr>
                    </a:p>
                  </a:txBody>
                  <a:tcPr/>
                </a:tc>
                <a:tc>
                  <a:txBody>
                    <a:bodyPr/>
                    <a:lstStyle/>
                    <a:p>
                      <a:pPr algn="ctr"/>
                      <a:r>
                        <a:rPr lang="en-US" sz="1400" dirty="0" smtClean="0">
                          <a:solidFill>
                            <a:schemeClr val="tx1"/>
                          </a:solidFill>
                        </a:rPr>
                        <a:t>6</a:t>
                      </a:r>
                      <a:endParaRPr lang="en-US" sz="1400" dirty="0">
                        <a:solidFill>
                          <a:schemeClr val="tx1"/>
                        </a:solidFill>
                      </a:endParaRPr>
                    </a:p>
                  </a:txBody>
                  <a:tcPr/>
                </a:tc>
                <a:tc>
                  <a:txBody>
                    <a:bodyPr/>
                    <a:lstStyle/>
                    <a:p>
                      <a:pPr algn="ctr"/>
                      <a:r>
                        <a:rPr lang="en-US" sz="1400" dirty="0" smtClean="0">
                          <a:solidFill>
                            <a:schemeClr val="tx1"/>
                          </a:solidFill>
                        </a:rPr>
                        <a:t>3</a:t>
                      </a:r>
                      <a:endParaRPr lang="en-US" sz="1400" dirty="0">
                        <a:solidFill>
                          <a:schemeClr val="tx1"/>
                        </a:solidFill>
                      </a:endParaRPr>
                    </a:p>
                  </a:txBody>
                  <a:tcPr/>
                </a:tc>
                <a:tc>
                  <a:txBody>
                    <a:bodyPr/>
                    <a:lstStyle/>
                    <a:p>
                      <a:pPr algn="ctr">
                        <a:tabLst>
                          <a:tab pos="623888" algn="r"/>
                        </a:tabLst>
                      </a:pPr>
                      <a:r>
                        <a:rPr lang="en-US" sz="1400" dirty="0" smtClean="0">
                          <a:solidFill>
                            <a:schemeClr val="tx1"/>
                          </a:solidFill>
                        </a:rPr>
                        <a:t>2+0+0</a:t>
                      </a:r>
                      <a:endParaRPr lang="en-US" sz="1400" dirty="0">
                        <a:solidFill>
                          <a:schemeClr val="tx1"/>
                        </a:solidFill>
                      </a:endParaRPr>
                    </a:p>
                  </a:txBody>
                  <a:tcPr/>
                </a:tc>
                <a:tc>
                  <a:txBody>
                    <a:bodyPr/>
                    <a:lstStyle/>
                    <a:p>
                      <a:pPr algn="ctr"/>
                      <a:r>
                        <a:rPr lang="en-US" sz="1400" dirty="0" smtClean="0">
                          <a:solidFill>
                            <a:schemeClr val="tx1"/>
                          </a:solidFill>
                        </a:rPr>
                        <a:t>A</a:t>
                      </a:r>
                      <a:endParaRPr lang="en-US" sz="1400" dirty="0">
                        <a:solidFill>
                          <a:schemeClr val="tx1"/>
                        </a:solidFill>
                      </a:endParaRPr>
                    </a:p>
                  </a:txBody>
                  <a:tcPr/>
                </a:tc>
              </a:tr>
              <a:tr h="282437">
                <a:tc>
                  <a:txBody>
                    <a:bodyPr/>
                    <a:lstStyle/>
                    <a:p>
                      <a:pPr>
                        <a:tabLst>
                          <a:tab pos="441325" algn="r"/>
                        </a:tabLst>
                      </a:pPr>
                      <a:r>
                        <a:rPr lang="en-US" sz="1400" dirty="0" smtClean="0"/>
                        <a:t>	38</a:t>
                      </a:r>
                      <a:endParaRPr lang="en-US" sz="1400" dirty="0"/>
                    </a:p>
                  </a:txBody>
                  <a:tcPr/>
                </a:tc>
                <a:tc>
                  <a:txBody>
                    <a:bodyPr/>
                    <a:lstStyle/>
                    <a:p>
                      <a:r>
                        <a:rPr lang="en-US" dirty="0" smtClean="0"/>
                        <a:t>  </a:t>
                      </a:r>
                      <a:r>
                        <a:rPr lang="en-US" sz="1400" dirty="0" smtClean="0"/>
                        <a:t>Software design</a:t>
                      </a:r>
                      <a:endParaRPr lang="en-US" dirty="0"/>
                    </a:p>
                  </a:txBody>
                  <a:tcPr>
                    <a:solidFill>
                      <a:srgbClr val="FFE389"/>
                    </a:solidFill>
                  </a:tcPr>
                </a:tc>
                <a:tc>
                  <a:txBody>
                    <a:bodyPr/>
                    <a:lstStyle/>
                    <a:p>
                      <a:pPr algn="ctr"/>
                      <a:r>
                        <a:rPr lang="en-US" sz="1400" dirty="0" smtClean="0"/>
                        <a:t>6</a:t>
                      </a:r>
                      <a:endParaRPr lang="en-US" sz="1400" dirty="0"/>
                    </a:p>
                  </a:txBody>
                  <a:tcPr/>
                </a:tc>
                <a:tc>
                  <a:txBody>
                    <a:bodyPr/>
                    <a:lstStyle/>
                    <a:p>
                      <a:pPr algn="ctr"/>
                      <a:r>
                        <a:rPr lang="en-US" sz="1400" dirty="0" smtClean="0"/>
                        <a:t>6</a:t>
                      </a:r>
                      <a:endParaRPr lang="en-US" sz="1400" dirty="0"/>
                    </a:p>
                  </a:txBody>
                  <a:tcPr/>
                </a:tc>
                <a:tc>
                  <a:txBody>
                    <a:bodyPr/>
                    <a:lstStyle/>
                    <a:p>
                      <a:pPr algn="ctr">
                        <a:tabLst>
                          <a:tab pos="623888" algn="r"/>
                        </a:tabLst>
                      </a:pPr>
                      <a:r>
                        <a:rPr lang="en-US" sz="1400" dirty="0" smtClean="0"/>
                        <a:t>3+0+2</a:t>
                      </a:r>
                      <a:endParaRPr lang="en-US" sz="1400" dirty="0"/>
                    </a:p>
                  </a:txBody>
                  <a:tcPr/>
                </a:tc>
                <a:tc>
                  <a:txBody>
                    <a:bodyPr/>
                    <a:lstStyle/>
                    <a:p>
                      <a:pPr algn="ctr"/>
                      <a:r>
                        <a:rPr lang="en-US" sz="1400" dirty="0" smtClean="0"/>
                        <a:t>A</a:t>
                      </a:r>
                      <a:r>
                        <a:rPr lang="en-US" sz="1400" baseline="30000" dirty="0" smtClean="0"/>
                        <a:t>*</a:t>
                      </a:r>
                      <a:endParaRPr lang="en-US" sz="1400" dirty="0"/>
                    </a:p>
                  </a:txBody>
                  <a:tcPr/>
                </a:tc>
              </a:tr>
              <a:tr h="282437">
                <a:tc>
                  <a:txBody>
                    <a:bodyPr/>
                    <a:lstStyle/>
                    <a:p>
                      <a:pPr>
                        <a:tabLst>
                          <a:tab pos="441325" algn="r"/>
                        </a:tabLst>
                      </a:pPr>
                      <a:r>
                        <a:rPr lang="en-US" sz="1400" dirty="0" smtClean="0"/>
                        <a:t>	39</a:t>
                      </a:r>
                      <a:endParaRPr lang="en-US" sz="1400" dirty="0"/>
                    </a:p>
                  </a:txBody>
                  <a:tcPr>
                    <a:solidFill>
                      <a:srgbClr val="E7F3F4"/>
                    </a:solidFill>
                  </a:tcPr>
                </a:tc>
                <a:tc>
                  <a:txBody>
                    <a:bodyPr/>
                    <a:lstStyle/>
                    <a:p>
                      <a:r>
                        <a:rPr lang="en-US" sz="1400" kern="1200" baseline="0" dirty="0" smtClean="0">
                          <a:solidFill>
                            <a:schemeClr val="dk1"/>
                          </a:solidFill>
                          <a:latin typeface="+mn-lt"/>
                          <a:ea typeface="+mn-ea"/>
                          <a:cs typeface="+mn-cs"/>
                        </a:rPr>
                        <a:t>  Performances of computer systems</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5</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3+0+1</a:t>
                      </a:r>
                    </a:p>
                  </a:txBody>
                  <a:tcPr/>
                </a:tc>
                <a:tc>
                  <a:txBody>
                    <a:bodyPr/>
                    <a:lstStyle/>
                    <a:p>
                      <a:pPr algn="ctr"/>
                      <a:r>
                        <a:rPr lang="en-US" sz="1400" dirty="0" smtClean="0"/>
                        <a:t>A</a:t>
                      </a:r>
                      <a:r>
                        <a:rPr lang="en-US" sz="1400" baseline="30000" dirty="0" smtClean="0"/>
                        <a:t>*</a:t>
                      </a:r>
                      <a:endParaRPr lang="en-US" sz="1400" dirty="0"/>
                    </a:p>
                  </a:txBody>
                  <a:tcPr/>
                </a:tc>
              </a:tr>
              <a:tr h="282437">
                <a:tc>
                  <a:txBody>
                    <a:bodyPr/>
                    <a:lstStyle/>
                    <a:p>
                      <a:pPr>
                        <a:tabLst>
                          <a:tab pos="441325" algn="r"/>
                        </a:tabLst>
                      </a:pPr>
                      <a:r>
                        <a:rPr lang="en-US" sz="1400" dirty="0" smtClean="0"/>
                        <a:t>	40</a:t>
                      </a:r>
                      <a:endParaRPr lang="en-US" sz="1400" dirty="0"/>
                    </a:p>
                  </a:txBody>
                  <a:tcPr>
                    <a:solidFill>
                      <a:srgbClr val="F2F9FA"/>
                    </a:solidFill>
                  </a:tcPr>
                </a:tc>
                <a:tc>
                  <a:txBody>
                    <a:bodyPr/>
                    <a:lstStyle/>
                    <a:p>
                      <a:r>
                        <a:rPr lang="en-US" sz="1400" dirty="0" smtClean="0"/>
                        <a:t>  Internet technologies</a:t>
                      </a:r>
                      <a:endParaRPr lang="en-US" sz="1400" dirty="0"/>
                    </a:p>
                  </a:txBody>
                  <a:tcPr>
                    <a:solidFill>
                      <a:schemeClr val="bg1">
                        <a:lumMod val="95000"/>
                      </a:schemeClr>
                    </a:solidFill>
                  </a:tcPr>
                </a:tc>
                <a:tc>
                  <a:txBody>
                    <a:bodyPr/>
                    <a:lstStyle/>
                    <a:p>
                      <a:pPr algn="ctr"/>
                      <a:r>
                        <a:rPr lang="en-US" sz="1400" dirty="0" smtClean="0"/>
                        <a:t>6</a:t>
                      </a:r>
                      <a:endParaRPr lang="en-US" sz="1400" dirty="0"/>
                    </a:p>
                  </a:txBody>
                  <a:tcPr>
                    <a:solidFill>
                      <a:schemeClr val="bg1">
                        <a:lumMod val="95000"/>
                      </a:schemeClr>
                    </a:solidFill>
                  </a:tcPr>
                </a:tc>
                <a:tc>
                  <a:txBody>
                    <a:bodyPr/>
                    <a:lstStyle/>
                    <a:p>
                      <a:pPr algn="ctr"/>
                      <a:r>
                        <a:rPr lang="en-US" sz="1400" dirty="0" smtClean="0"/>
                        <a:t>5</a:t>
                      </a:r>
                      <a:endParaRPr lang="en-US" sz="1400" dirty="0"/>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2+0+2</a:t>
                      </a:r>
                    </a:p>
                  </a:txBody>
                  <a:tcPr>
                    <a:solidFill>
                      <a:schemeClr val="bg1">
                        <a:lumMod val="95000"/>
                      </a:schemeClr>
                    </a:solidFill>
                  </a:tcPr>
                </a:tc>
                <a:tc>
                  <a:txBody>
                    <a:bodyPr/>
                    <a:lstStyle/>
                    <a:p>
                      <a:pPr algn="ctr"/>
                      <a:r>
                        <a:rPr lang="en-US" sz="1400" dirty="0" smtClean="0"/>
                        <a:t>A</a:t>
                      </a:r>
                      <a:r>
                        <a:rPr lang="en-US" sz="1400" baseline="30000" dirty="0" smtClean="0"/>
                        <a:t>*</a:t>
                      </a:r>
                      <a:endParaRPr lang="en-US" sz="1400" dirty="0"/>
                    </a:p>
                  </a:txBody>
                  <a:tcPr>
                    <a:solidFill>
                      <a:schemeClr val="bg1">
                        <a:lumMod val="95000"/>
                      </a:schemeClr>
                    </a:solidFill>
                  </a:tcPr>
                </a:tc>
              </a:tr>
              <a:tr h="282437">
                <a:tc>
                  <a:txBody>
                    <a:bodyPr/>
                    <a:lstStyle/>
                    <a:p>
                      <a:pPr>
                        <a:tabLst>
                          <a:tab pos="441325" algn="r"/>
                        </a:tabLst>
                      </a:pPr>
                      <a:r>
                        <a:rPr lang="en-US" sz="1400" dirty="0" smtClean="0"/>
                        <a:t>	41</a:t>
                      </a:r>
                      <a:endParaRPr lang="en-US" sz="1400" dirty="0"/>
                    </a:p>
                  </a:txBody>
                  <a:tcPr>
                    <a:solidFill>
                      <a:srgbClr val="E6F2F4"/>
                    </a:solidFill>
                  </a:tcPr>
                </a:tc>
                <a:tc>
                  <a:txBody>
                    <a:bodyPr/>
                    <a:lstStyle/>
                    <a:p>
                      <a:r>
                        <a:rPr lang="en-US" sz="1400" dirty="0" smtClean="0"/>
                        <a:t>  Operational </a:t>
                      </a:r>
                      <a:r>
                        <a:rPr lang="en-US" sz="1400" dirty="0" err="1" smtClean="0"/>
                        <a:t>researchs</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algn="ctr"/>
                      <a:r>
                        <a:rPr lang="en-US" sz="1400" dirty="0" smtClean="0"/>
                        <a:t>5</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2+0+2</a:t>
                      </a:r>
                    </a:p>
                  </a:txBody>
                  <a:tcPr>
                    <a:solidFill>
                      <a:srgbClr val="E6F2F4"/>
                    </a:solidFill>
                  </a:tcPr>
                </a:tc>
                <a:tc>
                  <a:txBody>
                    <a:bodyPr/>
                    <a:lstStyle/>
                    <a:p>
                      <a:pPr algn="ctr"/>
                      <a:r>
                        <a:rPr lang="en-US" sz="1400" dirty="0" smtClean="0"/>
                        <a:t>B</a:t>
                      </a:r>
                      <a:r>
                        <a:rPr lang="en-US" sz="1400" baseline="30000" dirty="0" smtClean="0"/>
                        <a:t>*</a:t>
                      </a:r>
                      <a:endParaRPr lang="en-US" sz="1400" dirty="0"/>
                    </a:p>
                  </a:txBody>
                  <a:tcPr>
                    <a:solidFill>
                      <a:srgbClr val="E6F2F4"/>
                    </a:solidFill>
                  </a:tcPr>
                </a:tc>
              </a:tr>
              <a:tr h="282437">
                <a:tc>
                  <a:txBody>
                    <a:bodyPr/>
                    <a:lstStyle/>
                    <a:p>
                      <a:pPr>
                        <a:tabLst>
                          <a:tab pos="441325" algn="r"/>
                        </a:tabLst>
                      </a:pPr>
                      <a:r>
                        <a:rPr lang="en-US" sz="1400" dirty="0" smtClean="0"/>
                        <a:t>	42</a:t>
                      </a:r>
                      <a:endParaRPr lang="en-US" sz="1400" dirty="0"/>
                    </a:p>
                  </a:txBody>
                  <a:tcPr>
                    <a:solidFill>
                      <a:srgbClr val="F2F9FA"/>
                    </a:solidFill>
                  </a:tcPr>
                </a:tc>
                <a:tc>
                  <a:txBody>
                    <a:bodyPr/>
                    <a:lstStyle/>
                    <a:p>
                      <a:r>
                        <a:rPr lang="en-US" sz="1400" dirty="0" smtClean="0"/>
                        <a:t>  Network and distributed programming</a:t>
                      </a:r>
                      <a:endParaRPr lang="en-US" sz="1400" dirty="0"/>
                    </a:p>
                  </a:txBody>
                  <a:tcPr>
                    <a:solidFill>
                      <a:srgbClr val="FFE389"/>
                    </a:solidFill>
                  </a:tcPr>
                </a:tc>
                <a:tc>
                  <a:txBody>
                    <a:bodyPr/>
                    <a:lstStyle/>
                    <a:p>
                      <a:pPr algn="ctr"/>
                      <a:r>
                        <a:rPr lang="en-US" sz="1400" dirty="0" smtClean="0"/>
                        <a:t>6</a:t>
                      </a:r>
                      <a:endParaRPr lang="en-US" sz="1400" dirty="0"/>
                    </a:p>
                  </a:txBody>
                  <a:tcPr>
                    <a:solidFill>
                      <a:srgbClr val="F2F9FA"/>
                    </a:solidFill>
                  </a:tcPr>
                </a:tc>
                <a:tc>
                  <a:txBody>
                    <a:bodyPr/>
                    <a:lstStyle/>
                    <a:p>
                      <a:pPr algn="ctr"/>
                      <a:r>
                        <a:rPr lang="en-US" sz="1400" dirty="0" smtClean="0"/>
                        <a:t>5</a:t>
                      </a:r>
                      <a:endParaRPr lang="en-US" sz="1400" dirty="0"/>
                    </a:p>
                  </a:txBody>
                  <a:tcPr>
                    <a:solidFill>
                      <a:srgbClr val="F2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2+0+2</a:t>
                      </a:r>
                    </a:p>
                  </a:txBody>
                  <a:tcPr>
                    <a:solidFill>
                      <a:srgbClr val="F2F9FA"/>
                    </a:solidFill>
                  </a:tcPr>
                </a:tc>
                <a:tc>
                  <a:txBody>
                    <a:bodyPr/>
                    <a:lstStyle/>
                    <a:p>
                      <a:pPr algn="ctr"/>
                      <a:r>
                        <a:rPr lang="en-US" sz="1400" dirty="0" smtClean="0"/>
                        <a:t> B</a:t>
                      </a:r>
                      <a:r>
                        <a:rPr lang="en-US" sz="1400" baseline="30000" dirty="0" smtClean="0"/>
                        <a:t>*</a:t>
                      </a:r>
                      <a:endParaRPr lang="en-US" sz="1400" dirty="0"/>
                    </a:p>
                  </a:txBody>
                  <a:tcPr>
                    <a:solidFill>
                      <a:srgbClr val="F2F9FA"/>
                    </a:solidFill>
                  </a:tcPr>
                </a:tc>
              </a:tr>
              <a:tr h="282437">
                <a:tc>
                  <a:txBody>
                    <a:bodyPr/>
                    <a:lstStyle/>
                    <a:p>
                      <a:pPr algn="ctr"/>
                      <a:r>
                        <a:rPr lang="en-US" sz="1400" dirty="0" smtClean="0"/>
                        <a:t>43</a:t>
                      </a:r>
                      <a:endParaRPr lang="en-US" dirty="0"/>
                    </a:p>
                  </a:txBody>
                  <a:tcPr>
                    <a:solidFill>
                      <a:srgbClr val="E6F2F4"/>
                    </a:solidFill>
                  </a:tcPr>
                </a:tc>
                <a:tc>
                  <a:txBody>
                    <a:bodyPr/>
                    <a:lstStyle/>
                    <a:p>
                      <a:r>
                        <a:rPr lang="en-US" sz="1400" baseline="0" dirty="0" smtClean="0"/>
                        <a:t>  Digital electronics</a:t>
                      </a:r>
                      <a:endParaRPr lang="en-US" sz="1400" dirty="0"/>
                    </a:p>
                  </a:txBody>
                  <a:tcPr>
                    <a:solidFill>
                      <a:srgbClr val="FFCE33"/>
                    </a:solidFill>
                  </a:tcPr>
                </a:tc>
                <a:tc>
                  <a:txBody>
                    <a:bodyPr/>
                    <a:lstStyle/>
                    <a:p>
                      <a:pPr algn="ctr"/>
                      <a:r>
                        <a:rPr lang="en-US" sz="1400" dirty="0" smtClean="0"/>
                        <a:t>6</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3+2+1</a:t>
                      </a:r>
                    </a:p>
                  </a:txBody>
                  <a:tcPr>
                    <a:solidFill>
                      <a:srgbClr val="E6F2F4"/>
                    </a:solidFill>
                  </a:tcPr>
                </a:tc>
                <a:tc>
                  <a:txBody>
                    <a:bodyPr/>
                    <a:lstStyle/>
                    <a:p>
                      <a:pPr algn="ctr"/>
                      <a:r>
                        <a:rPr lang="en-US" sz="1400" dirty="0" smtClean="0"/>
                        <a:t> A</a:t>
                      </a:r>
                      <a:r>
                        <a:rPr lang="en-US" sz="1400" baseline="30000" dirty="0" smtClean="0"/>
                        <a:t>**</a:t>
                      </a:r>
                      <a:endParaRPr lang="en-US" sz="1400" dirty="0"/>
                    </a:p>
                  </a:txBody>
                  <a:tcPr>
                    <a:solidFill>
                      <a:srgbClr val="E6F2F4"/>
                    </a:solidFill>
                  </a:tcPr>
                </a:tc>
              </a:tr>
              <a:tr h="282437">
                <a:tc>
                  <a:txBody>
                    <a:bodyPr/>
                    <a:lstStyle/>
                    <a:p>
                      <a:pPr algn="ctr">
                        <a:tabLst>
                          <a:tab pos="441325" algn="r"/>
                        </a:tabLst>
                      </a:pPr>
                      <a:r>
                        <a:rPr lang="en-US" sz="1400" dirty="0" smtClean="0"/>
                        <a:t>44</a:t>
                      </a:r>
                      <a:endParaRPr lang="en-US" sz="1400" dirty="0"/>
                    </a:p>
                  </a:txBody>
                  <a:tcPr>
                    <a:solidFill>
                      <a:srgbClr val="E6F2F4"/>
                    </a:solidFill>
                  </a:tcPr>
                </a:tc>
                <a:tc>
                  <a:txBody>
                    <a:bodyPr/>
                    <a:lstStyle/>
                    <a:p>
                      <a:r>
                        <a:rPr lang="en-US" sz="1400" kern="1200" baseline="0" dirty="0" smtClean="0">
                          <a:solidFill>
                            <a:schemeClr val="dk1"/>
                          </a:solidFill>
                          <a:latin typeface="+mn-lt"/>
                          <a:ea typeface="+mn-ea"/>
                          <a:cs typeface="+mn-cs"/>
                        </a:rPr>
                        <a:t>  Real-time programming</a:t>
                      </a:r>
                      <a:endParaRPr lang="en-US" sz="1400" dirty="0"/>
                    </a:p>
                  </a:txBody>
                  <a:tcPr>
                    <a:solidFill>
                      <a:srgbClr val="FFCE33"/>
                    </a:solidFill>
                  </a:tcPr>
                </a:tc>
                <a:tc>
                  <a:txBody>
                    <a:bodyPr/>
                    <a:lstStyle/>
                    <a:p>
                      <a:pPr algn="ctr"/>
                      <a:r>
                        <a:rPr lang="en-US" sz="1400" dirty="0" smtClean="0"/>
                        <a:t>6</a:t>
                      </a:r>
                      <a:endParaRPr lang="en-US" sz="1400" dirty="0"/>
                    </a:p>
                  </a:txBody>
                  <a:tcPr>
                    <a:solidFill>
                      <a:srgbClr val="E6F2F4"/>
                    </a:solidFill>
                  </a:tcPr>
                </a:tc>
                <a:tc>
                  <a:txBody>
                    <a:bodyPr/>
                    <a:lstStyle/>
                    <a:p>
                      <a:pPr algn="ctr"/>
                      <a:r>
                        <a:rPr lang="en-US" sz="1400" dirty="0" smtClean="0"/>
                        <a:t>5</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2+0+2</a:t>
                      </a:r>
                    </a:p>
                  </a:txBody>
                  <a:tcPr>
                    <a:solidFill>
                      <a:srgbClr val="E6F2F4"/>
                    </a:solidFill>
                  </a:tcPr>
                </a:tc>
                <a:tc>
                  <a:txBody>
                    <a:bodyPr/>
                    <a:lstStyle/>
                    <a:p>
                      <a:pPr algn="ctr"/>
                      <a:r>
                        <a:rPr lang="en-US" sz="1400" dirty="0" smtClean="0"/>
                        <a:t> A</a:t>
                      </a:r>
                      <a:r>
                        <a:rPr lang="en-US" sz="1400" baseline="30000" dirty="0" smtClean="0"/>
                        <a:t>**</a:t>
                      </a:r>
                      <a:endParaRPr lang="en-US" sz="1400" dirty="0"/>
                    </a:p>
                  </a:txBody>
                  <a:tcPr>
                    <a:solidFill>
                      <a:srgbClr val="E6F2F4"/>
                    </a:solidFill>
                  </a:tcPr>
                </a:tc>
              </a:tr>
              <a:tr h="370692">
                <a:tc>
                  <a:txBody>
                    <a:bodyPr/>
                    <a:lstStyle/>
                    <a:p>
                      <a:pPr algn="ctr">
                        <a:tabLst>
                          <a:tab pos="441325" algn="r"/>
                        </a:tabLst>
                      </a:pPr>
                      <a:r>
                        <a:rPr lang="en-US" sz="1400" dirty="0" smtClean="0"/>
                        <a:t>45</a:t>
                      </a:r>
                      <a:endParaRPr lang="en-US" sz="1400" dirty="0"/>
                    </a:p>
                  </a:txBody>
                  <a:tcPr>
                    <a:solidFill>
                      <a:srgbClr val="E6F2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mn-lt"/>
                          <a:ea typeface="+mn-ea"/>
                          <a:cs typeface="+mn-cs"/>
                        </a:rPr>
                        <a:t>  Fundamentals of  automatic control systems</a:t>
                      </a:r>
                      <a:endParaRPr lang="en-US" sz="1200" dirty="0" smtClean="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algn="ctr"/>
                      <a:r>
                        <a:rPr lang="en-US" sz="1400" dirty="0" smtClean="0"/>
                        <a:t>5</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2+1+1</a:t>
                      </a:r>
                    </a:p>
                  </a:txBody>
                  <a:tcPr>
                    <a:solidFill>
                      <a:srgbClr val="E6F2F4"/>
                    </a:solidFill>
                  </a:tcPr>
                </a:tc>
                <a:tc>
                  <a:txBody>
                    <a:bodyPr/>
                    <a:lstStyle/>
                    <a:p>
                      <a:pPr algn="ctr"/>
                      <a:r>
                        <a:rPr lang="en-US" sz="1400" dirty="0" smtClean="0"/>
                        <a:t> A</a:t>
                      </a:r>
                      <a:r>
                        <a:rPr lang="en-US" sz="1400" baseline="30000" dirty="0" smtClean="0"/>
                        <a:t>**</a:t>
                      </a:r>
                      <a:endParaRPr lang="en-US" sz="1400" dirty="0"/>
                    </a:p>
                  </a:txBody>
                  <a:tcPr>
                    <a:solidFill>
                      <a:srgbClr val="E6F2F4"/>
                    </a:solidFill>
                  </a:tcPr>
                </a:tc>
              </a:tr>
              <a:tr h="282437">
                <a:tc>
                  <a:txBody>
                    <a:bodyPr/>
                    <a:lstStyle/>
                    <a:p>
                      <a:pPr algn="ctr">
                        <a:tabLst>
                          <a:tab pos="441325" algn="r"/>
                        </a:tabLst>
                      </a:pPr>
                      <a:r>
                        <a:rPr lang="en-US" sz="1400" dirty="0" smtClean="0"/>
                        <a:t>46</a:t>
                      </a:r>
                      <a:endParaRPr lang="en-US" sz="1400" dirty="0"/>
                    </a:p>
                  </a:txBody>
                  <a:tcPr>
                    <a:solidFill>
                      <a:srgbClr val="E6F2F4"/>
                    </a:solidFill>
                  </a:tcPr>
                </a:tc>
                <a:tc>
                  <a:txBody>
                    <a:bodyPr/>
                    <a:lstStyle/>
                    <a:p>
                      <a:r>
                        <a:rPr lang="en-US" sz="1400" kern="1200" baseline="0" dirty="0" smtClean="0">
                          <a:solidFill>
                            <a:schemeClr val="dk1"/>
                          </a:solidFill>
                          <a:latin typeface="+mn-lt"/>
                          <a:ea typeface="+mn-ea"/>
                          <a:cs typeface="+mn-cs"/>
                        </a:rPr>
                        <a:t>  Fundamentals of digital signal processing</a:t>
                      </a:r>
                      <a:endParaRPr lang="en-US" sz="12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2+1+1</a:t>
                      </a:r>
                    </a:p>
                  </a:txBody>
                  <a:tcPr>
                    <a:solidFill>
                      <a:srgbClr val="E6F2F4"/>
                    </a:solidFill>
                  </a:tcPr>
                </a:tc>
                <a:tc>
                  <a:txBody>
                    <a:bodyPr/>
                    <a:lstStyle/>
                    <a:p>
                      <a:pPr algn="ctr"/>
                      <a:r>
                        <a:rPr lang="en-US" sz="1400" dirty="0" smtClean="0"/>
                        <a:t>A</a:t>
                      </a:r>
                      <a:r>
                        <a:rPr lang="en-US" sz="1400" baseline="30000" dirty="0" smtClean="0"/>
                        <a:t>**</a:t>
                      </a:r>
                      <a:r>
                        <a:rPr lang="en-US" sz="1400" baseline="-25000" dirty="0" smtClean="0"/>
                        <a:t>, </a:t>
                      </a:r>
                      <a:r>
                        <a:rPr lang="en-US" sz="1400" dirty="0" smtClean="0"/>
                        <a:t>B</a:t>
                      </a:r>
                      <a:r>
                        <a:rPr lang="en-US" sz="1400" baseline="30000" dirty="0" smtClean="0"/>
                        <a:t>*</a:t>
                      </a:r>
                      <a:endParaRPr lang="en-US" sz="1400" dirty="0"/>
                    </a:p>
                  </a:txBody>
                  <a:tcPr>
                    <a:solidFill>
                      <a:srgbClr val="E6F2F4"/>
                    </a:solidFill>
                  </a:tcPr>
                </a:tc>
              </a:tr>
              <a:tr h="282437">
                <a:tc>
                  <a:txBody>
                    <a:bodyPr/>
                    <a:lstStyle/>
                    <a:p>
                      <a:pPr>
                        <a:tabLst>
                          <a:tab pos="441325" algn="r"/>
                        </a:tabLst>
                      </a:pPr>
                      <a:endParaRPr lang="en-US" sz="1400" i="1" dirty="0"/>
                    </a:p>
                  </a:txBody>
                  <a:tcPr>
                    <a:solidFill>
                      <a:srgbClr val="FFE389"/>
                    </a:solidFill>
                  </a:tcPr>
                </a:tc>
                <a:tc>
                  <a:txBody>
                    <a:bodyPr/>
                    <a:lstStyle/>
                    <a:p>
                      <a:r>
                        <a:rPr lang="en-US" sz="1400" b="1" dirty="0" smtClean="0"/>
                        <a:t>	Total  VI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
        <p:nvSpPr>
          <p:cNvPr id="8" name="Rectangle 7"/>
          <p:cNvSpPr/>
          <p:nvPr/>
        </p:nvSpPr>
        <p:spPr>
          <a:xfrm>
            <a:off x="0" y="188640"/>
            <a:ext cx="7812360" cy="507831"/>
          </a:xfrm>
          <a:prstGeom prst="rect">
            <a:avLst/>
          </a:prstGeom>
        </p:spPr>
        <p:txBody>
          <a:bodyPr wrap="square">
            <a:spAutoFit/>
          </a:bodyPr>
          <a:lstStyle/>
          <a:p>
            <a:r>
              <a:rPr lang="en-US" sz="2700" b="1" dirty="0" smtClean="0"/>
              <a:t>4. New curricula of computing and informatics</a:t>
            </a:r>
            <a:endParaRPr lang="en-US" sz="2700" dirty="0"/>
          </a:p>
        </p:txBody>
      </p:sp>
      <p:sp>
        <p:nvSpPr>
          <p:cNvPr id="9" name="Rectangle 8"/>
          <p:cNvSpPr/>
          <p:nvPr/>
        </p:nvSpPr>
        <p:spPr>
          <a:xfrm>
            <a:off x="1403648" y="6165304"/>
            <a:ext cx="3960440" cy="307777"/>
          </a:xfrm>
          <a:prstGeom prst="rect">
            <a:avLst/>
          </a:prstGeom>
        </p:spPr>
        <p:txBody>
          <a:bodyPr wrap="square">
            <a:spAutoFit/>
          </a:bodyPr>
          <a:lstStyle/>
          <a:p>
            <a:r>
              <a:rPr lang="en-US" sz="1400" dirty="0" smtClean="0"/>
              <a:t>LEGEND:      B</a:t>
            </a:r>
            <a:r>
              <a:rPr lang="en-US" sz="1400" baseline="30000" dirty="0" smtClean="0"/>
              <a:t>*</a:t>
            </a:r>
            <a:r>
              <a:rPr lang="en-US" sz="1400" dirty="0" smtClean="0"/>
              <a:t> – elective for SE 	</a:t>
            </a:r>
            <a:endParaRPr lang="en-US" sz="1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29</a:t>
            </a:fld>
            <a:endParaRPr lang="en-US" altLang="en-US" sz="1000" smtClean="0">
              <a:latin typeface="Arial" charset="0"/>
            </a:endParaRPr>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new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endParaRPr>
          </a:p>
          <a:p>
            <a:pPr>
              <a:spcBef>
                <a:spcPts val="0"/>
              </a:spcBef>
            </a:pPr>
            <a:r>
              <a:rPr lang="en-US" sz="2000" dirty="0" smtClean="0"/>
              <a:t>Forth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1200"/>
              </a:spcBef>
              <a:buNone/>
            </a:pPr>
            <a:r>
              <a:rPr lang="en-US" sz="2000" dirty="0" smtClean="0"/>
              <a:t>	  			</a:t>
            </a:r>
            <a:r>
              <a:rPr lang="en-US" sz="1400" dirty="0" smtClean="0"/>
              <a:t>LEGEND:       A – mandatory        Elective:      B</a:t>
            </a:r>
            <a:r>
              <a:rPr lang="en-US" sz="1400" baseline="30000" dirty="0" smtClean="0"/>
              <a:t>*</a:t>
            </a:r>
            <a:r>
              <a:rPr lang="en-US" sz="1400" dirty="0" smtClean="0"/>
              <a:t> – spec in IT  	</a:t>
            </a:r>
          </a:p>
          <a:p>
            <a:pPr>
              <a:spcBef>
                <a:spcPts val="0"/>
              </a:spcBef>
              <a:buNone/>
            </a:pPr>
            <a:r>
              <a:rPr lang="en-US" sz="1400" dirty="0" smtClean="0"/>
              <a:t>				 	         			B</a:t>
            </a:r>
            <a:r>
              <a:rPr lang="en-US" sz="1400" baseline="30000" dirty="0" smtClean="0"/>
              <a:t>**</a:t>
            </a:r>
            <a:r>
              <a:rPr lang="en-US" sz="1400" dirty="0" smtClean="0"/>
              <a:t>– spec in CE </a:t>
            </a:r>
          </a:p>
          <a:p>
            <a:pPr>
              <a:spcBef>
                <a:spcPts val="600"/>
              </a:spcBef>
              <a:buNone/>
            </a:pPr>
            <a:endParaRPr lang="en-US" sz="14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700808"/>
          <a:ext cx="8352928" cy="5059680"/>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249859">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208216">
                <a:tc>
                  <a:txBody>
                    <a:bodyPr/>
                    <a:lstStyle/>
                    <a:p>
                      <a:pPr>
                        <a:tabLst>
                          <a:tab pos="441325" algn="r"/>
                        </a:tabLst>
                      </a:pPr>
                      <a:r>
                        <a:rPr lang="en-US" sz="1400" dirty="0" smtClean="0"/>
                        <a:t>	47</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Human-computer interaction</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algn="ctr">
                        <a:tabLst>
                          <a:tab pos="623888" algn="r"/>
                        </a:tabLst>
                      </a:pPr>
                      <a:r>
                        <a:rPr lang="en-US" sz="1400" dirty="0" smtClean="0"/>
                        <a:t>3+0+2</a:t>
                      </a:r>
                      <a:endParaRPr lang="en-US" sz="1400" dirty="0"/>
                    </a:p>
                  </a:txBody>
                  <a:tcPr/>
                </a:tc>
                <a:tc>
                  <a:txBody>
                    <a:bodyPr/>
                    <a:lstStyle/>
                    <a:p>
                      <a:pPr algn="ctr"/>
                      <a:r>
                        <a:rPr lang="en-US" sz="1400" dirty="0" smtClean="0"/>
                        <a:t>A</a:t>
                      </a:r>
                      <a:r>
                        <a:rPr lang="en-US" sz="1400" baseline="30000" dirty="0" smtClean="0"/>
                        <a:t>*</a:t>
                      </a:r>
                      <a:r>
                        <a:rPr lang="en-US" sz="1400" baseline="-25000" dirty="0" smtClean="0"/>
                        <a:t>, </a:t>
                      </a:r>
                      <a:r>
                        <a:rPr lang="en-US" sz="1400" dirty="0" smtClean="0"/>
                        <a:t>B</a:t>
                      </a:r>
                      <a:r>
                        <a:rPr lang="en-US" sz="1400" baseline="30000" dirty="0" smtClean="0"/>
                        <a:t>**</a:t>
                      </a:r>
                      <a:endParaRPr lang="en-US" sz="1400" dirty="0"/>
                    </a:p>
                  </a:txBody>
                  <a:tcPr/>
                </a:tc>
              </a:tr>
              <a:tr h="208216">
                <a:tc>
                  <a:txBody>
                    <a:bodyPr/>
                    <a:lstStyle/>
                    <a:p>
                      <a:pPr>
                        <a:tabLst>
                          <a:tab pos="441325" algn="r"/>
                        </a:tabLst>
                      </a:pPr>
                      <a:r>
                        <a:rPr lang="en-US" sz="1400" dirty="0" smtClean="0"/>
                        <a:t>	48</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Information systems</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3+0+2</a:t>
                      </a:r>
                      <a:endParaRPr lang="en-US" sz="1400" dirty="0"/>
                    </a:p>
                  </a:txBody>
                  <a:tcPr/>
                </a:tc>
                <a:tc>
                  <a:txBody>
                    <a:bodyPr/>
                    <a:lstStyle/>
                    <a:p>
                      <a:pPr algn="ctr"/>
                      <a:r>
                        <a:rPr lang="en-US" sz="1400" dirty="0" smtClean="0"/>
                        <a:t>A</a:t>
                      </a:r>
                      <a:r>
                        <a:rPr lang="en-US" sz="1400" baseline="30000" dirty="0" smtClean="0"/>
                        <a:t>*</a:t>
                      </a:r>
                      <a:endParaRPr lang="en-US" sz="1400" dirty="0"/>
                    </a:p>
                  </a:txBody>
                  <a:tcPr/>
                </a:tc>
              </a:tr>
              <a:tr h="208216">
                <a:tc>
                  <a:txBody>
                    <a:bodyPr/>
                    <a:lstStyle/>
                    <a:p>
                      <a:pPr>
                        <a:tabLst>
                          <a:tab pos="441325" algn="r"/>
                        </a:tabLst>
                      </a:pPr>
                      <a:r>
                        <a:rPr lang="en-US" sz="1400" dirty="0" smtClean="0"/>
                        <a:t>	49</a:t>
                      </a:r>
                      <a:endParaRPr lang="en-US" sz="1400" dirty="0"/>
                    </a:p>
                  </a:txBody>
                  <a:tcPr/>
                </a:tc>
                <a:tc>
                  <a:txBody>
                    <a:bodyPr/>
                    <a:lstStyle/>
                    <a:p>
                      <a:pPr marL="0" indent="0"/>
                      <a:r>
                        <a:rPr lang="en-US" sz="1400" dirty="0" smtClean="0"/>
                        <a:t> </a:t>
                      </a:r>
                      <a:r>
                        <a:rPr lang="en-US" sz="1400" kern="1200" baseline="0" dirty="0" smtClean="0">
                          <a:solidFill>
                            <a:schemeClr val="dk1"/>
                          </a:solidFill>
                          <a:latin typeface="+mn-lt"/>
                          <a:ea typeface="+mn-ea"/>
                          <a:cs typeface="+mn-cs"/>
                        </a:rPr>
                        <a:t>Internet programming</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tc>
                <a:tc>
                  <a:txBody>
                    <a:bodyPr/>
                    <a:lstStyle/>
                    <a:p>
                      <a:pPr algn="ctr"/>
                      <a:r>
                        <a:rPr lang="en-US" sz="1400" dirty="0" smtClean="0"/>
                        <a:t>A</a:t>
                      </a:r>
                      <a:r>
                        <a:rPr lang="en-US" sz="1400" baseline="30000" dirty="0" smtClean="0"/>
                        <a:t>*</a:t>
                      </a:r>
                      <a:endParaRPr lang="en-US" sz="1400" dirty="0"/>
                    </a:p>
                  </a:txBody>
                  <a:tcPr/>
                </a:tc>
              </a:tr>
              <a:tr h="208216">
                <a:tc>
                  <a:txBody>
                    <a:bodyPr/>
                    <a:lstStyle/>
                    <a:p>
                      <a:pPr>
                        <a:tabLst>
                          <a:tab pos="441325" algn="r"/>
                        </a:tabLst>
                      </a:pPr>
                      <a:r>
                        <a:rPr lang="en-US" sz="1400" dirty="0" smtClean="0"/>
                        <a:t>	50</a:t>
                      </a:r>
                      <a:endParaRPr lang="en-US" sz="1400" dirty="0"/>
                    </a:p>
                  </a:txBody>
                  <a:tcPr/>
                </a:tc>
                <a:tc>
                  <a:txBody>
                    <a:bodyPr/>
                    <a:lstStyle/>
                    <a:p>
                      <a:r>
                        <a:rPr lang="en-US" sz="1400" dirty="0" smtClean="0"/>
                        <a:t> Software </a:t>
                      </a:r>
                      <a:r>
                        <a:rPr lang="en-US" sz="1400" baseline="0" dirty="0" smtClean="0"/>
                        <a:t>testing and </a:t>
                      </a:r>
                      <a:r>
                        <a:rPr lang="en-US" sz="1400" dirty="0" smtClean="0"/>
                        <a:t>quality</a:t>
                      </a:r>
                      <a:r>
                        <a:rPr lang="en-US" sz="1400" baseline="0" dirty="0" smtClean="0"/>
                        <a:t> </a:t>
                      </a:r>
                      <a:endParaRPr lang="en-US" dirty="0"/>
                    </a:p>
                  </a:txBody>
                  <a:tcPr>
                    <a:solidFill>
                      <a:srgbClr val="FFCE33"/>
                    </a:solidFill>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tc>
                <a:tc>
                  <a:txBody>
                    <a:bodyPr/>
                    <a:lstStyle/>
                    <a:p>
                      <a:pPr algn="ctr"/>
                      <a:r>
                        <a:rPr lang="en-US" sz="1400" dirty="0" smtClean="0"/>
                        <a:t>B</a:t>
                      </a:r>
                      <a:r>
                        <a:rPr lang="en-US" sz="1400" baseline="30000" dirty="0" smtClean="0"/>
                        <a:t>*</a:t>
                      </a:r>
                      <a:endParaRPr lang="en-US" sz="1400" dirty="0"/>
                    </a:p>
                  </a:txBody>
                  <a:tcPr/>
                </a:tc>
              </a:tr>
              <a:tr h="249859">
                <a:tc>
                  <a:txBody>
                    <a:bodyPr/>
                    <a:lstStyle/>
                    <a:p>
                      <a:pPr>
                        <a:tabLst>
                          <a:tab pos="441325" algn="r"/>
                        </a:tabLst>
                      </a:pPr>
                      <a:r>
                        <a:rPr lang="en-US" sz="1400" dirty="0" smtClean="0"/>
                        <a:t>	51</a:t>
                      </a:r>
                      <a:endParaRPr lang="en-US" sz="1400" dirty="0"/>
                    </a:p>
                  </a:txBody>
                  <a:tcPr/>
                </a:tc>
                <a:tc>
                  <a:txBody>
                    <a:bodyPr/>
                    <a:lstStyle/>
                    <a:p>
                      <a:r>
                        <a:rPr lang="en-US" dirty="0" smtClean="0"/>
                        <a:t> </a:t>
                      </a:r>
                      <a:r>
                        <a:rPr lang="en-US" sz="1400" dirty="0" smtClean="0"/>
                        <a:t>Internet</a:t>
                      </a:r>
                      <a:r>
                        <a:rPr lang="en-US" sz="1400" baseline="0" dirty="0" smtClean="0"/>
                        <a:t> security</a:t>
                      </a:r>
                      <a:endParaRPr lang="en-US" dirty="0"/>
                    </a:p>
                  </a:txBody>
                  <a:tcPr>
                    <a:solidFill>
                      <a:srgbClr val="FFE389"/>
                    </a:solidFill>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tc>
                <a:tc>
                  <a:txBody>
                    <a:bodyPr/>
                    <a:lstStyle/>
                    <a:p>
                      <a:pPr algn="ctr"/>
                      <a:r>
                        <a:rPr lang="en-US" sz="1400" dirty="0" smtClean="0"/>
                        <a:t>B</a:t>
                      </a:r>
                      <a:r>
                        <a:rPr lang="en-US" sz="1400" baseline="30000" dirty="0" smtClean="0"/>
                        <a:t>*</a:t>
                      </a:r>
                      <a:endParaRPr lang="en-US" sz="1400" dirty="0"/>
                    </a:p>
                  </a:txBody>
                  <a:tcPr/>
                </a:tc>
              </a:tr>
              <a:tr h="208216">
                <a:tc>
                  <a:txBody>
                    <a:bodyPr/>
                    <a:lstStyle/>
                    <a:p>
                      <a:pPr>
                        <a:tabLst>
                          <a:tab pos="441325" algn="r"/>
                        </a:tabLst>
                      </a:pPr>
                      <a:r>
                        <a:rPr lang="en-US" sz="1400" dirty="0" smtClean="0"/>
                        <a:t>	52</a:t>
                      </a:r>
                      <a:endParaRPr lang="en-US" sz="1400" dirty="0"/>
                    </a:p>
                  </a:txBody>
                  <a:tcPr/>
                </a:tc>
                <a:tc>
                  <a:txBody>
                    <a:bodyPr/>
                    <a:lstStyle/>
                    <a:p>
                      <a:r>
                        <a:rPr lang="en-US" sz="1400" dirty="0" smtClean="0"/>
                        <a:t> </a:t>
                      </a:r>
                      <a:r>
                        <a:rPr lang="en-US" sz="1400" kern="1200" baseline="0" dirty="0" smtClean="0">
                          <a:solidFill>
                            <a:schemeClr val="dk1"/>
                          </a:solidFill>
                          <a:latin typeface="+mn-lt"/>
                          <a:ea typeface="+mn-ea"/>
                          <a:cs typeface="+mn-cs"/>
                        </a:rPr>
                        <a:t>Multimedia systems</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3+0+2</a:t>
                      </a:r>
                      <a:endParaRPr lang="en-US" sz="1400" dirty="0"/>
                    </a:p>
                  </a:txBody>
                  <a:tcPr/>
                </a:tc>
                <a:tc>
                  <a:txBody>
                    <a:bodyPr/>
                    <a:lstStyle/>
                    <a:p>
                      <a:pPr algn="ctr"/>
                      <a:r>
                        <a:rPr lang="en-US" sz="1400" dirty="0" smtClean="0"/>
                        <a:t>B</a:t>
                      </a:r>
                      <a:r>
                        <a:rPr lang="en-US" sz="1400" baseline="30000" dirty="0" smtClean="0"/>
                        <a:t>*</a:t>
                      </a:r>
                      <a:endParaRPr lang="en-US" sz="1400" dirty="0"/>
                    </a:p>
                  </a:txBody>
                  <a:tcPr/>
                </a:tc>
              </a:tr>
              <a:tr h="208216">
                <a:tc>
                  <a:txBody>
                    <a:bodyPr/>
                    <a:lstStyle/>
                    <a:p>
                      <a:pPr algn="ctr">
                        <a:tabLst>
                          <a:tab pos="441325" algn="r"/>
                        </a:tabLst>
                      </a:pPr>
                      <a:r>
                        <a:rPr lang="en-US" sz="1400" dirty="0" smtClean="0"/>
                        <a:t>53</a:t>
                      </a:r>
                      <a:endParaRPr lang="en-US" sz="1400" dirty="0"/>
                    </a:p>
                  </a:txBody>
                  <a:tcPr/>
                </a:tc>
                <a:tc>
                  <a:txBody>
                    <a:bodyPr/>
                    <a:lstStyle/>
                    <a:p>
                      <a:r>
                        <a:rPr lang="en-US" sz="1400" kern="1200" baseline="0" dirty="0" smtClean="0">
                          <a:solidFill>
                            <a:schemeClr val="dk1"/>
                          </a:solidFill>
                          <a:latin typeface="+mn-lt"/>
                          <a:ea typeface="+mn-ea"/>
                          <a:cs typeface="+mn-cs"/>
                        </a:rPr>
                        <a:t> Digital image processing</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tc>
                <a:tc>
                  <a:txBody>
                    <a:bodyPr/>
                    <a:lstStyle/>
                    <a:p>
                      <a:pPr algn="ctr"/>
                      <a:r>
                        <a:rPr lang="en-US" sz="1400" dirty="0" smtClean="0"/>
                        <a:t>B</a:t>
                      </a:r>
                      <a:endParaRPr lang="en-US" sz="1400" baseline="30000" dirty="0" smtClean="0"/>
                    </a:p>
                  </a:txBody>
                  <a:tcPr/>
                </a:tc>
              </a:tr>
              <a:tr h="208216">
                <a:tc>
                  <a:txBody>
                    <a:bodyPr/>
                    <a:lstStyle/>
                    <a:p>
                      <a:pPr>
                        <a:tabLst>
                          <a:tab pos="441325" algn="r"/>
                        </a:tabLst>
                      </a:pPr>
                      <a:r>
                        <a:rPr lang="en-US" sz="1400" dirty="0" smtClean="0"/>
                        <a:t>	54</a:t>
                      </a:r>
                      <a:endParaRPr lang="en-US" sz="1400" dirty="0"/>
                    </a:p>
                  </a:txBody>
                  <a:tcPr/>
                </a:tc>
                <a:tc>
                  <a:txBody>
                    <a:bodyPr/>
                    <a:lstStyle/>
                    <a:p>
                      <a:r>
                        <a:rPr lang="en-US" sz="1400" kern="1200" baseline="0" dirty="0" smtClean="0">
                          <a:solidFill>
                            <a:schemeClr val="dk1"/>
                          </a:solidFill>
                          <a:latin typeface="+mn-lt"/>
                          <a:ea typeface="+mn-ea"/>
                          <a:cs typeface="+mn-cs"/>
                        </a:rPr>
                        <a:t> Methods of artificial intelligence</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tc>
                <a:tc>
                  <a:txBody>
                    <a:bodyPr/>
                    <a:lstStyle/>
                    <a:p>
                      <a:pPr algn="ctr"/>
                      <a:r>
                        <a:rPr lang="en-US" sz="1400" dirty="0" smtClean="0"/>
                        <a:t> B</a:t>
                      </a:r>
                      <a:endParaRPr lang="en-US" sz="1400" dirty="0"/>
                    </a:p>
                  </a:txBody>
                  <a:tcPr/>
                </a:tc>
              </a:tr>
              <a:tr h="208216">
                <a:tc>
                  <a:txBody>
                    <a:bodyPr/>
                    <a:lstStyle/>
                    <a:p>
                      <a:pPr algn="ctr">
                        <a:tabLst>
                          <a:tab pos="441325" algn="r"/>
                        </a:tabLst>
                      </a:pPr>
                      <a:r>
                        <a:rPr lang="en-US" sz="1400" dirty="0" smtClean="0"/>
                        <a:t>55</a:t>
                      </a:r>
                      <a:endParaRPr lang="en-US" sz="1400" dirty="0"/>
                    </a:p>
                  </a:txBody>
                  <a:tcPr/>
                </a:tc>
                <a:tc>
                  <a:txBody>
                    <a:bodyPr/>
                    <a:lstStyle/>
                    <a:p>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Microcontroler</a:t>
                      </a:r>
                      <a:r>
                        <a:rPr lang="en-US" sz="1400" kern="1200" baseline="0" dirty="0" smtClean="0">
                          <a:solidFill>
                            <a:schemeClr val="dk1"/>
                          </a:solidFill>
                          <a:latin typeface="+mn-lt"/>
                          <a:ea typeface="+mn-ea"/>
                          <a:cs typeface="+mn-cs"/>
                        </a:rPr>
                        <a:t>  systems </a:t>
                      </a:r>
                      <a:endParaRPr lang="en-US" sz="1400" dirty="0"/>
                    </a:p>
                  </a:txBody>
                  <a:tcPr>
                    <a:solidFill>
                      <a:srgbClr val="FFE389"/>
                    </a:solidFill>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2+1+2</a:t>
                      </a:r>
                    </a:p>
                  </a:txBody>
                  <a:tcPr/>
                </a:tc>
                <a:tc>
                  <a:txBody>
                    <a:bodyPr/>
                    <a:lstStyle/>
                    <a:p>
                      <a:pPr algn="ctr"/>
                      <a:r>
                        <a:rPr lang="en-US" sz="1400" dirty="0" smtClean="0"/>
                        <a:t>A</a:t>
                      </a:r>
                      <a:r>
                        <a:rPr lang="en-US" sz="1400" baseline="30000" dirty="0" smtClean="0"/>
                        <a:t>**</a:t>
                      </a:r>
                      <a:endParaRPr lang="en-US" sz="1400" dirty="0"/>
                    </a:p>
                  </a:txBody>
                  <a:tcPr/>
                </a:tc>
              </a:tr>
              <a:tr h="208216">
                <a:tc>
                  <a:txBody>
                    <a:bodyPr/>
                    <a:lstStyle/>
                    <a:p>
                      <a:pPr algn="ctr">
                        <a:tabLst>
                          <a:tab pos="441325" algn="r"/>
                        </a:tabLst>
                      </a:pPr>
                      <a:r>
                        <a:rPr lang="en-US" sz="1400" dirty="0" smtClean="0"/>
                        <a:t>56</a:t>
                      </a:r>
                      <a:endParaRPr lang="en-US" sz="1400" dirty="0"/>
                    </a:p>
                  </a:txBody>
                  <a:tcPr/>
                </a:tc>
                <a:tc>
                  <a:txBody>
                    <a:bodyPr/>
                    <a:lstStyle/>
                    <a:p>
                      <a:r>
                        <a:rPr lang="en-US" sz="1400" kern="1200" baseline="0" dirty="0" smtClean="0">
                          <a:solidFill>
                            <a:schemeClr val="dk1"/>
                          </a:solidFill>
                          <a:latin typeface="+mn-lt"/>
                          <a:ea typeface="+mn-ea"/>
                          <a:cs typeface="+mn-cs"/>
                        </a:rPr>
                        <a:t>  Digital systems design</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 A</a:t>
                      </a:r>
                      <a:r>
                        <a:rPr lang="en-US" sz="1400" baseline="30000" dirty="0" smtClean="0"/>
                        <a:t>**</a:t>
                      </a:r>
                      <a:endParaRPr lang="en-US" sz="1400" dirty="0" smtClean="0"/>
                    </a:p>
                  </a:txBody>
                  <a:tcPr/>
                </a:tc>
              </a:tr>
              <a:tr h="208216">
                <a:tc>
                  <a:txBody>
                    <a:bodyPr/>
                    <a:lstStyle/>
                    <a:p>
                      <a:pPr algn="ctr">
                        <a:tabLst>
                          <a:tab pos="441325" algn="r"/>
                        </a:tabLst>
                      </a:pPr>
                      <a:r>
                        <a:rPr lang="en-US" sz="1400" dirty="0" smtClean="0"/>
                        <a:t>57</a:t>
                      </a:r>
                      <a:endParaRPr lang="en-US" sz="1400" dirty="0"/>
                    </a:p>
                  </a:txBody>
                  <a:tcPr/>
                </a:tc>
                <a:tc>
                  <a:txBody>
                    <a:bodyPr/>
                    <a:lstStyle/>
                    <a:p>
                      <a:r>
                        <a:rPr lang="en-US" sz="1400" kern="1200" baseline="0" dirty="0" smtClean="0">
                          <a:solidFill>
                            <a:schemeClr val="dk1"/>
                          </a:solidFill>
                          <a:latin typeface="+mn-lt"/>
                          <a:ea typeface="+mn-ea"/>
                          <a:cs typeface="+mn-cs"/>
                        </a:rPr>
                        <a:t>  Digital signal  processing systems</a:t>
                      </a:r>
                      <a:endParaRPr lang="en-US" dirty="0"/>
                    </a:p>
                  </a:txBody>
                  <a:tcPr>
                    <a:solidFill>
                      <a:srgbClr val="FFCE33"/>
                    </a:solidFill>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 A</a:t>
                      </a:r>
                      <a:r>
                        <a:rPr lang="en-US" sz="1400" baseline="30000" dirty="0" smtClean="0"/>
                        <a:t>**</a:t>
                      </a:r>
                      <a:r>
                        <a:rPr lang="en-US" sz="1400" baseline="-25000" dirty="0" smtClean="0"/>
                        <a:t>, </a:t>
                      </a:r>
                      <a:r>
                        <a:rPr lang="en-US" sz="1400" dirty="0" smtClean="0"/>
                        <a:t>B</a:t>
                      </a:r>
                      <a:r>
                        <a:rPr lang="en-US" sz="1400" baseline="30000" dirty="0" smtClean="0"/>
                        <a:t>*</a:t>
                      </a:r>
                      <a:endParaRPr lang="en-US" sz="1400" dirty="0" smtClean="0"/>
                    </a:p>
                  </a:txBody>
                  <a:tcPr/>
                </a:tc>
              </a:tr>
              <a:tr h="249859">
                <a:tc>
                  <a:txBody>
                    <a:bodyPr/>
                    <a:lstStyle/>
                    <a:p>
                      <a:pPr algn="ctr">
                        <a:tabLst>
                          <a:tab pos="441325" algn="r"/>
                        </a:tabLst>
                      </a:pPr>
                      <a:r>
                        <a:rPr lang="en-US" sz="1400" dirty="0" smtClean="0"/>
                        <a:t>58</a:t>
                      </a:r>
                      <a:endParaRPr lang="en-US" sz="1400" dirty="0"/>
                    </a:p>
                  </a:txBody>
                  <a:tcPr/>
                </a:tc>
                <a:tc>
                  <a:txBody>
                    <a:bodyPr/>
                    <a:lstStyle/>
                    <a:p>
                      <a:r>
                        <a:rPr lang="en-US" dirty="0" smtClean="0"/>
                        <a:t> </a:t>
                      </a:r>
                      <a:r>
                        <a:rPr lang="en-US" sz="1400" dirty="0" smtClean="0"/>
                        <a:t>Real time control</a:t>
                      </a:r>
                      <a:endParaRPr lang="en-US" dirty="0"/>
                    </a:p>
                  </a:txBody>
                  <a:tcPr>
                    <a:solidFill>
                      <a:srgbClr val="FFCE33"/>
                    </a:solidFill>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B</a:t>
                      </a:r>
                      <a:r>
                        <a:rPr lang="en-US" sz="1400" baseline="30000" dirty="0" smtClean="0"/>
                        <a:t>**</a:t>
                      </a:r>
                      <a:endParaRPr lang="en-US" sz="1800" dirty="0" smtClean="0"/>
                    </a:p>
                  </a:txBody>
                  <a:tcPr/>
                </a:tc>
              </a:tr>
              <a:tr h="208216">
                <a:tc>
                  <a:txBody>
                    <a:bodyPr/>
                    <a:lstStyle/>
                    <a:p>
                      <a:pPr algn="ctr">
                        <a:tabLst>
                          <a:tab pos="441325" algn="r"/>
                        </a:tabLst>
                      </a:pPr>
                      <a:r>
                        <a:rPr lang="en-US" sz="1400" dirty="0" smtClean="0"/>
                        <a:t>59</a:t>
                      </a:r>
                      <a:endParaRPr lang="en-US" sz="1400" dirty="0"/>
                    </a:p>
                  </a:txBody>
                  <a:tcPr/>
                </a:tc>
                <a:tc>
                  <a:txBody>
                    <a:bodyPr/>
                    <a:lstStyle/>
                    <a:p>
                      <a:pPr marL="0" indent="0"/>
                      <a:r>
                        <a:rPr lang="en-US" sz="1400" kern="1200" baseline="0" dirty="0" smtClean="0">
                          <a:solidFill>
                            <a:schemeClr val="dk1"/>
                          </a:solidFill>
                          <a:latin typeface="+mn-lt"/>
                          <a:ea typeface="+mn-ea"/>
                          <a:cs typeface="+mn-cs"/>
                        </a:rPr>
                        <a:t>  Robotics</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tc>
                <a:tc>
                  <a:txBody>
                    <a:bodyPr/>
                    <a:lstStyle/>
                    <a:p>
                      <a:pPr algn="ctr"/>
                      <a:r>
                        <a:rPr lang="en-US" sz="1400" dirty="0" smtClean="0"/>
                        <a:t>B</a:t>
                      </a:r>
                      <a:r>
                        <a:rPr lang="en-US" sz="1400" baseline="30000" dirty="0" smtClean="0"/>
                        <a:t>**</a:t>
                      </a:r>
                      <a:endParaRPr lang="en-US" sz="1400" dirty="0"/>
                    </a:p>
                  </a:txBody>
                  <a:tcPr/>
                </a:tc>
              </a:tr>
              <a:tr h="208216">
                <a:tc>
                  <a:txBody>
                    <a:bodyPr/>
                    <a:lstStyle/>
                    <a:p>
                      <a:pPr algn="ctr">
                        <a:tabLst>
                          <a:tab pos="441325" algn="r"/>
                        </a:tabLst>
                      </a:pPr>
                      <a:r>
                        <a:rPr lang="en-US" sz="1400" dirty="0" smtClean="0"/>
                        <a:t>60</a:t>
                      </a:r>
                      <a:endParaRPr lang="en-US" sz="1400" dirty="0"/>
                    </a:p>
                  </a:txBody>
                  <a:tcPr/>
                </a:tc>
                <a:tc>
                  <a:txBody>
                    <a:bodyPr/>
                    <a:lstStyle/>
                    <a:p>
                      <a:r>
                        <a:rPr lang="en-US" sz="1400" kern="1200" baseline="0" dirty="0" smtClean="0">
                          <a:solidFill>
                            <a:schemeClr val="dk1"/>
                          </a:solidFill>
                          <a:latin typeface="+mn-lt"/>
                          <a:ea typeface="+mn-ea"/>
                          <a:cs typeface="+mn-cs"/>
                        </a:rPr>
                        <a:t>  Cryptography and computer security</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B</a:t>
                      </a:r>
                      <a:r>
                        <a:rPr lang="en-US" sz="1400" baseline="30000" dirty="0" smtClean="0"/>
                        <a:t>**</a:t>
                      </a:r>
                      <a:endParaRPr lang="en-US" sz="1400" dirty="0" smtClean="0"/>
                    </a:p>
                  </a:txBody>
                  <a:tcPr/>
                </a:tc>
              </a:tr>
              <a:tr h="208216">
                <a:tc>
                  <a:txBody>
                    <a:bodyPr/>
                    <a:lstStyle/>
                    <a:p>
                      <a:pPr algn="ctr">
                        <a:tabLst>
                          <a:tab pos="441325" algn="r"/>
                        </a:tabLst>
                      </a:pPr>
                      <a:endParaRPr lang="en-US" sz="1400" dirty="0"/>
                    </a:p>
                  </a:txBody>
                  <a:tcPr>
                    <a:solidFill>
                      <a:srgbClr val="FFE389"/>
                    </a:solidFill>
                  </a:tcPr>
                </a:tc>
                <a:tc>
                  <a:txBody>
                    <a:bodyPr/>
                    <a:lstStyle/>
                    <a:p>
                      <a:r>
                        <a:rPr lang="en-US" sz="1400" b="1" dirty="0" smtClean="0"/>
                        <a:t>	Total  VII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
        <p:nvSpPr>
          <p:cNvPr id="8" name="Rectangle 7"/>
          <p:cNvSpPr/>
          <p:nvPr/>
        </p:nvSpPr>
        <p:spPr>
          <a:xfrm>
            <a:off x="0" y="188640"/>
            <a:ext cx="7812360" cy="507831"/>
          </a:xfrm>
          <a:prstGeom prst="rect">
            <a:avLst/>
          </a:prstGeom>
        </p:spPr>
        <p:txBody>
          <a:bodyPr wrap="square">
            <a:spAutoFit/>
          </a:bodyPr>
          <a:lstStyle/>
          <a:p>
            <a:r>
              <a:rPr lang="en-US" sz="2700" b="1" dirty="0" smtClean="0"/>
              <a:t>4. New curricula of computing and informatics</a:t>
            </a:r>
            <a:endParaRPr lang="en-US" sz="2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3</a:t>
            </a:fld>
            <a:endParaRPr lang="en-US" altLang="en-US" sz="1000" dirty="0" smtClean="0">
              <a:latin typeface="Arial" charset="0"/>
            </a:endParaRPr>
          </a:p>
        </p:txBody>
      </p:sp>
      <p:sp>
        <p:nvSpPr>
          <p:cNvPr id="11267" name="Rectangle 2"/>
          <p:cNvSpPr>
            <a:spLocks noGrp="1" noChangeArrowheads="1"/>
          </p:cNvSpPr>
          <p:nvPr>
            <p:ph type="title" idx="4294967295"/>
          </p:nvPr>
        </p:nvSpPr>
        <p:spPr>
          <a:xfrm>
            <a:off x="142844" y="122238"/>
            <a:ext cx="2052892" cy="734994"/>
          </a:xfrm>
        </p:spPr>
        <p:txBody>
          <a:bodyPr anchor="b"/>
          <a:lstStyle/>
          <a:p>
            <a:pPr eaLnBrk="1" hangingPunct="1"/>
            <a:r>
              <a:rPr lang="en-US" sz="3600" b="1" dirty="0" smtClean="0">
                <a:latin typeface="Arial" charset="0"/>
              </a:rPr>
              <a:t>Agenda</a:t>
            </a:r>
            <a:endParaRPr lang="en-US" sz="3600" b="1" dirty="0" smtClean="0"/>
          </a:p>
        </p:txBody>
      </p:sp>
      <p:sp>
        <p:nvSpPr>
          <p:cNvPr id="4100" name="Rectangle 3"/>
          <p:cNvSpPr>
            <a:spLocks noGrp="1" noChangeArrowheads="1"/>
          </p:cNvSpPr>
          <p:nvPr>
            <p:ph type="body" idx="4294967295"/>
          </p:nvPr>
        </p:nvSpPr>
        <p:spPr>
          <a:xfrm>
            <a:off x="107950" y="908720"/>
            <a:ext cx="9036050" cy="5545137"/>
          </a:xfrm>
        </p:spPr>
        <p:txBody>
          <a:bodyPr/>
          <a:lstStyle/>
          <a:p>
            <a:pPr eaLnBrk="1" hangingPunct="1">
              <a:spcBef>
                <a:spcPts val="1200"/>
              </a:spcBef>
              <a:buNone/>
            </a:pPr>
            <a:r>
              <a:rPr lang="en-US" sz="2000" b="1" dirty="0" smtClean="0">
                <a:latin typeface="Arial" charset="0"/>
              </a:rPr>
              <a:t>	</a:t>
            </a:r>
            <a:r>
              <a:rPr lang="en-US" sz="2000" b="1" u="sng" dirty="0" smtClean="0">
                <a:latin typeface="Arial" charset="0"/>
              </a:rPr>
              <a:t>3. </a:t>
            </a:r>
            <a:r>
              <a:rPr lang="sr-Latn-BA" sz="2000" b="1" u="sng" dirty="0" smtClean="0">
                <a:latin typeface="Arial" charset="0"/>
              </a:rPr>
              <a:t>Change process</a:t>
            </a:r>
          </a:p>
          <a:p>
            <a:pPr lvl="1" eaLnBrk="1" hangingPunct="1">
              <a:spcBef>
                <a:spcPts val="600"/>
              </a:spcBef>
            </a:pPr>
            <a:r>
              <a:rPr lang="en-US" sz="1800" b="1" dirty="0" smtClean="0">
                <a:solidFill>
                  <a:schemeClr val="accent2"/>
                </a:solidFill>
                <a:latin typeface="Arial" charset="0"/>
              </a:rPr>
              <a:t>What drives curricula change ?</a:t>
            </a:r>
          </a:p>
          <a:p>
            <a:pPr lvl="1" eaLnBrk="1" hangingPunct="1">
              <a:spcBef>
                <a:spcPts val="600"/>
              </a:spcBef>
            </a:pPr>
            <a:r>
              <a:rPr lang="sr-Latn-BA" sz="1800" b="1" dirty="0" smtClean="0">
                <a:solidFill>
                  <a:schemeClr val="accent2"/>
                </a:solidFill>
                <a:latin typeface="Arial" charset="0"/>
              </a:rPr>
              <a:t>New curricula goals</a:t>
            </a:r>
            <a:endParaRPr lang="en-US" sz="1800" b="1" dirty="0" smtClean="0">
              <a:solidFill>
                <a:schemeClr val="accent2"/>
              </a:solidFill>
              <a:latin typeface="Arial" charset="0"/>
            </a:endParaRPr>
          </a:p>
          <a:p>
            <a:pPr eaLnBrk="1" hangingPunct="1">
              <a:spcBef>
                <a:spcPts val="600"/>
              </a:spcBef>
              <a:buNone/>
            </a:pPr>
            <a:r>
              <a:rPr lang="en-US" sz="2000" b="1" dirty="0" smtClean="0">
                <a:latin typeface="Arial" charset="0"/>
              </a:rPr>
              <a:t>	</a:t>
            </a:r>
            <a:r>
              <a:rPr lang="en-US" sz="2000" b="1" u="sng" dirty="0" smtClean="0">
                <a:latin typeface="Arial" charset="0"/>
              </a:rPr>
              <a:t>4. </a:t>
            </a:r>
            <a:r>
              <a:rPr lang="sr-Latn-BA" sz="2000" b="1" u="sng" dirty="0" smtClean="0">
                <a:latin typeface="Arial" charset="0"/>
              </a:rPr>
              <a:t>New</a:t>
            </a:r>
            <a:r>
              <a:rPr lang="en-US" sz="2000" b="1" u="sng" dirty="0" smtClean="0">
                <a:latin typeface="Arial" charset="0"/>
              </a:rPr>
              <a:t>  (innovated) curricula of computing  and informatics</a:t>
            </a:r>
            <a:endParaRPr lang="sr-Latn-BA" sz="2000" b="1" u="sng" dirty="0" smtClean="0">
              <a:latin typeface="Arial" charset="0"/>
            </a:endParaRPr>
          </a:p>
          <a:p>
            <a:pPr lvl="1" eaLnBrk="1" hangingPunct="1">
              <a:spcBef>
                <a:spcPts val="600"/>
              </a:spcBef>
            </a:pPr>
            <a:r>
              <a:rPr lang="en-US" sz="1800" b="1" dirty="0" smtClean="0">
                <a:solidFill>
                  <a:srgbClr val="000099"/>
                </a:solidFill>
                <a:latin typeface="Arial" charset="0"/>
              </a:rPr>
              <a:t>Overview of the n</a:t>
            </a:r>
            <a:r>
              <a:rPr lang="sr-Latn-BA" sz="1800" b="1" dirty="0" smtClean="0">
                <a:solidFill>
                  <a:srgbClr val="000099"/>
                </a:solidFill>
                <a:latin typeface="Arial" charset="0"/>
              </a:rPr>
              <a:t>ew</a:t>
            </a:r>
            <a:r>
              <a:rPr lang="en-US" sz="1800" b="1" dirty="0" smtClean="0">
                <a:solidFill>
                  <a:srgbClr val="000099"/>
                </a:solidFill>
                <a:latin typeface="Arial" charset="0"/>
              </a:rPr>
              <a:t> curricula of computing  and informatics</a:t>
            </a:r>
          </a:p>
          <a:p>
            <a:pPr lvl="2" eaLnBrk="1" hangingPunct="1">
              <a:spcBef>
                <a:spcPts val="600"/>
              </a:spcBef>
            </a:pPr>
            <a:r>
              <a:rPr lang="sr-Latn-BA" sz="1600" b="1" dirty="0" smtClean="0">
                <a:solidFill>
                  <a:schemeClr val="accent2"/>
                </a:solidFill>
                <a:latin typeface="Arial" charset="0"/>
              </a:rPr>
              <a:t>Software engineering</a:t>
            </a:r>
          </a:p>
          <a:p>
            <a:pPr lvl="2" eaLnBrk="1" hangingPunct="1">
              <a:spcBef>
                <a:spcPts val="400"/>
              </a:spcBef>
            </a:pPr>
            <a:r>
              <a:rPr lang="sr-Latn-BA" sz="1600" b="1" dirty="0" smtClean="0">
                <a:solidFill>
                  <a:schemeClr val="accent2"/>
                </a:solidFill>
                <a:latin typeface="Arial" charset="0"/>
              </a:rPr>
              <a:t>Computer engineering study program</a:t>
            </a:r>
          </a:p>
          <a:p>
            <a:pPr lvl="1" eaLnBrk="1" hangingPunct="1">
              <a:spcBef>
                <a:spcPts val="600"/>
              </a:spcBef>
            </a:pPr>
            <a:r>
              <a:rPr lang="sr-Latn-BA" sz="1800" b="1" dirty="0" smtClean="0">
                <a:solidFill>
                  <a:schemeClr val="accent2"/>
                </a:solidFill>
                <a:latin typeface="Arial" charset="0"/>
              </a:rPr>
              <a:t>Analysis of improovements</a:t>
            </a:r>
            <a:endParaRPr lang="en-US" sz="1800" b="1" dirty="0" smtClean="0">
              <a:solidFill>
                <a:schemeClr val="accent2"/>
              </a:solidFill>
              <a:latin typeface="Arial" charset="0"/>
            </a:endParaRPr>
          </a:p>
          <a:p>
            <a:pPr lvl="2" eaLnBrk="1" hangingPunct="1">
              <a:spcBef>
                <a:spcPts val="600"/>
              </a:spcBef>
              <a:buNone/>
            </a:pPr>
            <a:endParaRPr lang="sr-Latn-BA" sz="1600" b="1" dirty="0" smtClean="0">
              <a:solidFill>
                <a:schemeClr val="accent2"/>
              </a:solidFill>
              <a:latin typeface="Arial" charset="0"/>
            </a:endParaRPr>
          </a:p>
          <a:p>
            <a:pPr eaLnBrk="1" hangingPunct="1">
              <a:spcBef>
                <a:spcPts val="600"/>
              </a:spcBef>
              <a:buNone/>
            </a:pPr>
            <a:r>
              <a:rPr lang="en-US" sz="2000" b="1" dirty="0" smtClean="0">
                <a:latin typeface="Arial" charset="0"/>
              </a:rPr>
              <a:t>	</a:t>
            </a:r>
            <a:r>
              <a:rPr lang="en-US" sz="2000" b="1" u="sng" dirty="0" smtClean="0">
                <a:latin typeface="Arial" charset="0"/>
              </a:rPr>
              <a:t>5. Conclusion</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30</a:t>
            </a:fld>
            <a:endParaRPr lang="en-US" altLang="en-US" sz="1000" smtClean="0">
              <a:latin typeface="Arial" charset="0"/>
            </a:endParaRPr>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new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endParaRPr>
          </a:p>
          <a:p>
            <a:pPr>
              <a:spcBef>
                <a:spcPts val="0"/>
              </a:spcBef>
            </a:pPr>
            <a:r>
              <a:rPr lang="en-US" sz="2000" dirty="0" smtClean="0"/>
              <a:t>Forth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600"/>
              </a:spcBef>
              <a:buNone/>
            </a:pPr>
            <a:r>
              <a:rPr lang="en-US" sz="1600" dirty="0" smtClean="0"/>
              <a:t>			</a:t>
            </a:r>
            <a:endParaRPr lang="en-US" sz="14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839808"/>
          <a:ext cx="8352928" cy="3291840"/>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235546">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196289">
                <a:tc>
                  <a:txBody>
                    <a:bodyPr/>
                    <a:lstStyle/>
                    <a:p>
                      <a:pPr algn="ctr">
                        <a:tabLst>
                          <a:tab pos="447675" algn="r"/>
                        </a:tabLst>
                      </a:pPr>
                      <a:r>
                        <a:rPr lang="en-US" sz="1400" dirty="0" smtClean="0"/>
                        <a:t> 61</a:t>
                      </a:r>
                      <a:endParaRPr lang="en-US" sz="1400" dirty="0"/>
                    </a:p>
                  </a:txBody>
                  <a:tcPr/>
                </a:tc>
                <a:tc>
                  <a:txBody>
                    <a:bodyPr/>
                    <a:lstStyle/>
                    <a:p>
                      <a:r>
                        <a:rPr lang="en-US" sz="1400" kern="1200" baseline="0" dirty="0" smtClean="0">
                          <a:solidFill>
                            <a:schemeClr val="dk1"/>
                          </a:solidFill>
                          <a:latin typeface="+mn-lt"/>
                          <a:ea typeface="+mn-ea"/>
                          <a:cs typeface="+mn-cs"/>
                        </a:rPr>
                        <a:t>   Engineering entrepreneurship</a:t>
                      </a:r>
                      <a:endParaRPr lang="en-US" sz="1400" dirty="0"/>
                    </a:p>
                  </a:txBody>
                  <a:tcPr>
                    <a:solidFill>
                      <a:srgbClr val="FFCE33"/>
                    </a:solidFill>
                  </a:tcPr>
                </a:tc>
                <a:tc>
                  <a:txBody>
                    <a:bodyPr/>
                    <a:lstStyle/>
                    <a:p>
                      <a:pPr algn="ctr"/>
                      <a:r>
                        <a:rPr lang="en-US" sz="1400" dirty="0" smtClean="0"/>
                        <a:t>8</a:t>
                      </a:r>
                      <a:endParaRPr lang="en-US" sz="1400" dirty="0"/>
                    </a:p>
                  </a:txBody>
                  <a:tcPr/>
                </a:tc>
                <a:tc>
                  <a:txBody>
                    <a:bodyPr/>
                    <a:lstStyle/>
                    <a:p>
                      <a:pPr algn="ctr"/>
                      <a:r>
                        <a:rPr lang="en-US" sz="1400" dirty="0" smtClean="0"/>
                        <a:t>4</a:t>
                      </a:r>
                      <a:endParaRPr lang="en-US" sz="1400" dirty="0"/>
                    </a:p>
                  </a:txBody>
                  <a:tcPr/>
                </a:tc>
                <a:tc>
                  <a:txBody>
                    <a:bodyPr/>
                    <a:lstStyle/>
                    <a:p>
                      <a:pPr algn="ctr">
                        <a:tabLst>
                          <a:tab pos="623888" algn="r"/>
                        </a:tabLst>
                      </a:pPr>
                      <a:r>
                        <a:rPr lang="en-US" sz="1400" dirty="0" smtClean="0"/>
                        <a:t>2+0+1</a:t>
                      </a:r>
                      <a:endParaRPr lang="en-US" sz="1400" dirty="0"/>
                    </a:p>
                  </a:txBody>
                  <a:tcPr/>
                </a:tc>
                <a:tc>
                  <a:txBody>
                    <a:bodyPr/>
                    <a:lstStyle/>
                    <a:p>
                      <a:pPr algn="ctr"/>
                      <a:r>
                        <a:rPr lang="en-US" sz="1400" dirty="0" smtClean="0"/>
                        <a:t>C</a:t>
                      </a:r>
                      <a:endParaRPr lang="en-US" sz="1400" dirty="0"/>
                    </a:p>
                  </a:txBody>
                  <a:tcPr/>
                </a:tc>
              </a:tr>
              <a:tr h="235546">
                <a:tc>
                  <a:txBody>
                    <a:bodyPr/>
                    <a:lstStyle/>
                    <a:p>
                      <a:pPr>
                        <a:tabLst>
                          <a:tab pos="447675" algn="r"/>
                        </a:tabLst>
                      </a:pPr>
                      <a:r>
                        <a:rPr lang="en-US" sz="1400" dirty="0" smtClean="0"/>
                        <a:t>	  62</a:t>
                      </a:r>
                      <a:endParaRPr lang="en-US" sz="1400" dirty="0"/>
                    </a:p>
                  </a:txBody>
                  <a:tcPr/>
                </a:tc>
                <a:tc>
                  <a:txBody>
                    <a:bodyPr/>
                    <a:lstStyle/>
                    <a:p>
                      <a:r>
                        <a:rPr lang="en-US" dirty="0" smtClean="0"/>
                        <a:t> </a:t>
                      </a:r>
                      <a:r>
                        <a:rPr lang="en-US" baseline="0" dirty="0" smtClean="0"/>
                        <a:t> </a:t>
                      </a:r>
                      <a:r>
                        <a:rPr lang="en-US" sz="1400" baseline="0" dirty="0" smtClean="0"/>
                        <a:t>Project management</a:t>
                      </a:r>
                      <a:endParaRPr lang="en-US" dirty="0"/>
                    </a:p>
                  </a:txBody>
                  <a:tcPr/>
                </a:tc>
                <a:tc>
                  <a:txBody>
                    <a:bodyPr/>
                    <a:lstStyle/>
                    <a:p>
                      <a:pPr algn="ctr"/>
                      <a:r>
                        <a:rPr lang="en-US" sz="1400" dirty="0" smtClean="0"/>
                        <a:t>8</a:t>
                      </a:r>
                      <a:endParaRPr lang="en-US" sz="1400" dirty="0"/>
                    </a:p>
                  </a:txBody>
                  <a:tcPr/>
                </a:tc>
                <a:tc>
                  <a:txBody>
                    <a:bodyPr/>
                    <a:lstStyle/>
                    <a:p>
                      <a:pPr algn="ctr"/>
                      <a:r>
                        <a:rPr lang="en-US" sz="1400" dirty="0" smtClean="0"/>
                        <a:t>4</a:t>
                      </a:r>
                      <a:endParaRPr lang="en-US" sz="1400" dirty="0"/>
                    </a:p>
                  </a:txBody>
                  <a:tcPr/>
                </a:tc>
                <a:tc>
                  <a:txBody>
                    <a:bodyPr/>
                    <a:lstStyle/>
                    <a:p>
                      <a:pPr algn="ctr">
                        <a:tabLst>
                          <a:tab pos="623888" algn="r"/>
                        </a:tabLst>
                      </a:pPr>
                      <a:r>
                        <a:rPr lang="en-US" sz="1400" dirty="0" smtClean="0"/>
                        <a:t>2+0+1</a:t>
                      </a:r>
                      <a:endParaRPr lang="en-US" sz="1400" dirty="0"/>
                    </a:p>
                  </a:txBody>
                  <a:tcPr/>
                </a:tc>
                <a:tc>
                  <a:txBody>
                    <a:bodyPr/>
                    <a:lstStyle/>
                    <a:p>
                      <a:pPr algn="ctr"/>
                      <a:r>
                        <a:rPr lang="en-US" sz="1400" dirty="0" smtClean="0"/>
                        <a:t>C</a:t>
                      </a:r>
                      <a:endParaRPr lang="en-US" sz="1400" dirty="0"/>
                    </a:p>
                  </a:txBody>
                  <a:tcPr/>
                </a:tc>
              </a:tr>
              <a:tr h="196289">
                <a:tc>
                  <a:txBody>
                    <a:bodyPr/>
                    <a:lstStyle/>
                    <a:p>
                      <a:pPr>
                        <a:tabLst>
                          <a:tab pos="441325" algn="r"/>
                        </a:tabLst>
                      </a:pPr>
                      <a:r>
                        <a:rPr lang="en-US" sz="1400" dirty="0" smtClean="0"/>
                        <a:t>	63</a:t>
                      </a:r>
                      <a:endParaRPr lang="en-US" sz="1400" dirty="0"/>
                    </a:p>
                  </a:txBody>
                  <a:tcPr>
                    <a:solidFill>
                      <a:srgbClr val="E7F3F4"/>
                    </a:solidFill>
                  </a:tcPr>
                </a:tc>
                <a:tc>
                  <a:txBody>
                    <a:bodyPr/>
                    <a:lstStyle/>
                    <a:p>
                      <a:r>
                        <a:rPr lang="en-US" sz="1400" dirty="0" smtClean="0"/>
                        <a:t>   </a:t>
                      </a:r>
                      <a:r>
                        <a:rPr lang="en-US" sz="1400" kern="1200" baseline="0" dirty="0" smtClean="0">
                          <a:solidFill>
                            <a:schemeClr val="dk1"/>
                          </a:solidFill>
                          <a:latin typeface="+mn-lt"/>
                          <a:ea typeface="+mn-ea"/>
                          <a:cs typeface="+mn-cs"/>
                        </a:rPr>
                        <a:t>Electronic business</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tc>
                <a:tc>
                  <a:txBody>
                    <a:bodyPr/>
                    <a:lstStyle/>
                    <a:p>
                      <a:pPr algn="ctr"/>
                      <a:r>
                        <a:rPr lang="en-US" sz="1400" dirty="0" smtClean="0"/>
                        <a:t>B</a:t>
                      </a:r>
                      <a:r>
                        <a:rPr lang="en-US" sz="1400" baseline="30000" dirty="0" smtClean="0"/>
                        <a:t>+</a:t>
                      </a:r>
                      <a:endParaRPr lang="en-US" sz="1400" dirty="0"/>
                    </a:p>
                  </a:txBody>
                  <a:tcPr/>
                </a:tc>
              </a:tr>
              <a:tr h="196289">
                <a:tc>
                  <a:txBody>
                    <a:bodyPr/>
                    <a:lstStyle/>
                    <a:p>
                      <a:pPr>
                        <a:tabLst>
                          <a:tab pos="441325" algn="r"/>
                        </a:tabLst>
                      </a:pPr>
                      <a:r>
                        <a:rPr lang="en-US" sz="1400" dirty="0" smtClean="0"/>
                        <a:t>	64</a:t>
                      </a:r>
                      <a:endParaRPr lang="en-US" sz="1400" dirty="0"/>
                    </a:p>
                  </a:txBody>
                  <a:tcPr>
                    <a:solidFill>
                      <a:srgbClr val="F2F9FA"/>
                    </a:solidFill>
                  </a:tcPr>
                </a:tc>
                <a:tc>
                  <a:txBody>
                    <a:bodyPr/>
                    <a:lstStyle/>
                    <a:p>
                      <a:r>
                        <a:rPr lang="en-US" sz="1400" dirty="0" smtClean="0"/>
                        <a:t>   </a:t>
                      </a:r>
                      <a:r>
                        <a:rPr lang="en-US" sz="1400" kern="1200" baseline="0" dirty="0" smtClean="0">
                          <a:solidFill>
                            <a:schemeClr val="dk1"/>
                          </a:solidFill>
                          <a:latin typeface="+mn-lt"/>
                          <a:ea typeface="+mn-ea"/>
                          <a:cs typeface="+mn-cs"/>
                        </a:rPr>
                        <a:t>Internet based information systems design</a:t>
                      </a:r>
                      <a:endParaRPr lang="en-US" sz="1400" dirty="0"/>
                    </a:p>
                  </a:txBody>
                  <a:tcPr>
                    <a:solidFill>
                      <a:schemeClr val="bg1">
                        <a:lumMod val="95000"/>
                      </a:schemeClr>
                    </a:solidFill>
                  </a:tcPr>
                </a:tc>
                <a:tc>
                  <a:txBody>
                    <a:bodyPr/>
                    <a:lstStyle/>
                    <a:p>
                      <a:pPr algn="ctr"/>
                      <a:r>
                        <a:rPr lang="en-US" sz="1400" dirty="0" smtClean="0"/>
                        <a:t>8</a:t>
                      </a:r>
                      <a:endParaRPr lang="en-US" sz="1400" dirty="0"/>
                    </a:p>
                  </a:txBody>
                  <a:tcPr>
                    <a:solidFill>
                      <a:schemeClr val="bg1">
                        <a:lumMod val="95000"/>
                      </a:schemeClr>
                    </a:solidFill>
                  </a:tcPr>
                </a:tc>
                <a:tc>
                  <a:txBody>
                    <a:bodyPr/>
                    <a:lstStyle/>
                    <a:p>
                      <a:pPr algn="ctr"/>
                      <a:r>
                        <a:rPr lang="en-US" sz="1400" dirty="0" smtClean="0"/>
                        <a:t>6</a:t>
                      </a:r>
                      <a:endParaRPr lang="en-US" sz="1400" dirty="0"/>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B</a:t>
                      </a:r>
                      <a:r>
                        <a:rPr lang="en-US" sz="1400" baseline="30000" dirty="0" smtClean="0"/>
                        <a:t>+</a:t>
                      </a:r>
                      <a:endParaRPr lang="en-US" sz="1400" dirty="0" smtClean="0"/>
                    </a:p>
                  </a:txBody>
                  <a:tcPr>
                    <a:solidFill>
                      <a:schemeClr val="bg1">
                        <a:lumMod val="95000"/>
                      </a:schemeClr>
                    </a:solidFill>
                  </a:tcPr>
                </a:tc>
              </a:tr>
              <a:tr h="196289">
                <a:tc>
                  <a:txBody>
                    <a:bodyPr/>
                    <a:lstStyle/>
                    <a:p>
                      <a:pPr>
                        <a:tabLst>
                          <a:tab pos="441325" algn="r"/>
                        </a:tabLst>
                      </a:pPr>
                      <a:r>
                        <a:rPr lang="en-US" sz="1400" dirty="0" smtClean="0"/>
                        <a:t>	65</a:t>
                      </a:r>
                      <a:endParaRPr lang="en-US" sz="1400" dirty="0"/>
                    </a:p>
                  </a:txBody>
                  <a:tcPr>
                    <a:solidFill>
                      <a:srgbClr val="E6F2F4"/>
                    </a:solidFill>
                  </a:tcPr>
                </a:tc>
                <a:tc>
                  <a:txBody>
                    <a:bodyPr/>
                    <a:lstStyle/>
                    <a:p>
                      <a:r>
                        <a:rPr lang="en-US" dirty="0" smtClean="0"/>
                        <a:t>  </a:t>
                      </a:r>
                      <a:r>
                        <a:rPr lang="en-US" sz="1400" dirty="0" smtClean="0"/>
                        <a:t>Mobile</a:t>
                      </a:r>
                      <a:r>
                        <a:rPr lang="en-US" sz="1400" baseline="0" dirty="0" smtClean="0"/>
                        <a:t> computing</a:t>
                      </a:r>
                      <a:endParaRPr lang="en-US" dirty="0"/>
                    </a:p>
                  </a:txBody>
                  <a:tcPr>
                    <a:solidFill>
                      <a:srgbClr val="FFCE33"/>
                    </a:solidFill>
                  </a:tcPr>
                </a:tc>
                <a:tc>
                  <a:txBody>
                    <a:bodyPr/>
                    <a:lstStyle/>
                    <a:p>
                      <a:pPr algn="ctr"/>
                      <a:r>
                        <a:rPr lang="en-US" sz="1400" dirty="0" smtClean="0"/>
                        <a:t>8</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2+1+2</a:t>
                      </a:r>
                    </a:p>
                  </a:txBody>
                  <a:tcPr>
                    <a:solidFill>
                      <a:srgbClr val="E6F2F4"/>
                    </a:solidFill>
                  </a:tcPr>
                </a:tc>
                <a:tc>
                  <a:txBody>
                    <a:bodyPr/>
                    <a:lstStyle/>
                    <a:p>
                      <a:pPr algn="ctr"/>
                      <a:r>
                        <a:rPr lang="en-US" sz="1400" dirty="0" smtClean="0"/>
                        <a:t>B</a:t>
                      </a:r>
                      <a:endParaRPr lang="en-US" sz="1400" dirty="0"/>
                    </a:p>
                  </a:txBody>
                  <a:tcPr>
                    <a:solidFill>
                      <a:srgbClr val="E6F2F4"/>
                    </a:solidFill>
                  </a:tcPr>
                </a:tc>
              </a:tr>
              <a:tr h="196289">
                <a:tc>
                  <a:txBody>
                    <a:bodyPr/>
                    <a:lstStyle/>
                    <a:p>
                      <a:pPr>
                        <a:tabLst>
                          <a:tab pos="441325" algn="r"/>
                        </a:tabLst>
                      </a:pPr>
                      <a:r>
                        <a:rPr lang="en-US" sz="1400" dirty="0" smtClean="0"/>
                        <a:t>	66</a:t>
                      </a:r>
                      <a:endParaRPr lang="en-US" sz="1400" dirty="0"/>
                    </a:p>
                  </a:txBody>
                  <a:tcPr>
                    <a:solidFill>
                      <a:srgbClr val="F2F9FA"/>
                    </a:solidFill>
                  </a:tcPr>
                </a:tc>
                <a:tc>
                  <a:txBody>
                    <a:bodyPr/>
                    <a:lstStyle/>
                    <a:p>
                      <a:r>
                        <a:rPr lang="en-US" sz="1400" b="0" kern="1200" baseline="0" dirty="0" smtClean="0">
                          <a:solidFill>
                            <a:schemeClr val="dk1"/>
                          </a:solidFill>
                          <a:latin typeface="+mn-lt"/>
                          <a:ea typeface="+mn-ea"/>
                          <a:cs typeface="+mn-cs"/>
                        </a:rPr>
                        <a:t>   Computer graphics</a:t>
                      </a:r>
                      <a:endParaRPr lang="en-US" sz="1100" b="0" dirty="0"/>
                    </a:p>
                  </a:txBody>
                  <a:tcPr>
                    <a:solidFill>
                      <a:srgbClr val="F2F9FA"/>
                    </a:solidFill>
                  </a:tcPr>
                </a:tc>
                <a:tc>
                  <a:txBody>
                    <a:bodyPr/>
                    <a:lstStyle/>
                    <a:p>
                      <a:pPr algn="ctr"/>
                      <a:r>
                        <a:rPr lang="en-US" sz="1400" dirty="0" smtClean="0"/>
                        <a:t>8</a:t>
                      </a:r>
                      <a:endParaRPr lang="en-US" sz="1400" dirty="0"/>
                    </a:p>
                  </a:txBody>
                  <a:tcPr>
                    <a:solidFill>
                      <a:srgbClr val="F2F9FA"/>
                    </a:solidFill>
                  </a:tcPr>
                </a:tc>
                <a:tc>
                  <a:txBody>
                    <a:bodyPr/>
                    <a:lstStyle/>
                    <a:p>
                      <a:pPr algn="ctr"/>
                      <a:r>
                        <a:rPr lang="en-US" sz="1400" dirty="0" smtClean="0"/>
                        <a:t>6</a:t>
                      </a:r>
                      <a:endParaRPr lang="en-US" sz="1400" dirty="0"/>
                    </a:p>
                  </a:txBody>
                  <a:tcPr>
                    <a:solidFill>
                      <a:srgbClr val="F2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3+1+1</a:t>
                      </a:r>
                    </a:p>
                  </a:txBody>
                  <a:tcPr>
                    <a:solidFill>
                      <a:srgbClr val="F2F9FA"/>
                    </a:solidFill>
                  </a:tcPr>
                </a:tc>
                <a:tc>
                  <a:txBody>
                    <a:bodyPr/>
                    <a:lstStyle/>
                    <a:p>
                      <a:pPr algn="ctr"/>
                      <a:r>
                        <a:rPr lang="en-US" sz="1400" dirty="0" smtClean="0"/>
                        <a:t> B</a:t>
                      </a:r>
                      <a:endParaRPr lang="en-US" sz="1400" dirty="0"/>
                    </a:p>
                  </a:txBody>
                  <a:tcPr>
                    <a:solidFill>
                      <a:srgbClr val="F2F9FA"/>
                    </a:solidFill>
                  </a:tcPr>
                </a:tc>
              </a:tr>
              <a:tr h="235546">
                <a:tc>
                  <a:txBody>
                    <a:bodyPr/>
                    <a:lstStyle/>
                    <a:p>
                      <a:pPr>
                        <a:tabLst>
                          <a:tab pos="441325" algn="r"/>
                        </a:tabLst>
                      </a:pPr>
                      <a:r>
                        <a:rPr lang="en-US" sz="1400" dirty="0" smtClean="0"/>
                        <a:t>	67</a:t>
                      </a:r>
                      <a:endParaRPr lang="en-US" sz="1400" dirty="0"/>
                    </a:p>
                  </a:txBody>
                  <a:tcPr>
                    <a:solidFill>
                      <a:srgbClr val="E7F3F4"/>
                    </a:solidFill>
                  </a:tcPr>
                </a:tc>
                <a:tc>
                  <a:txBody>
                    <a:bodyPr/>
                    <a:lstStyle/>
                    <a:p>
                      <a:r>
                        <a:rPr lang="en-US" sz="1400" kern="1200" baseline="0" dirty="0" smtClean="0">
                          <a:solidFill>
                            <a:schemeClr val="dk1"/>
                          </a:solidFill>
                          <a:latin typeface="+mn-lt"/>
                          <a:ea typeface="+mn-ea"/>
                          <a:cs typeface="+mn-cs"/>
                        </a:rPr>
                        <a:t>   Embedded computer systems</a:t>
                      </a:r>
                      <a:endParaRPr lang="en-US" sz="1400" dirty="0"/>
                    </a:p>
                  </a:txBody>
                  <a:tcPr>
                    <a:solidFill>
                      <a:srgbClr val="FFCE33"/>
                    </a:solidFill>
                  </a:tcPr>
                </a:tc>
                <a:tc>
                  <a:txBody>
                    <a:bodyPr/>
                    <a:lstStyle/>
                    <a:p>
                      <a:pPr algn="ctr"/>
                      <a:r>
                        <a:rPr lang="en-US" sz="1400" dirty="0" smtClean="0"/>
                        <a:t>8</a:t>
                      </a:r>
                      <a:endParaRPr lang="en-US" sz="1400" dirty="0"/>
                    </a:p>
                  </a:txBody>
                  <a:tcPr>
                    <a:solidFill>
                      <a:srgbClr val="E7F3F4"/>
                    </a:solidFill>
                  </a:tcPr>
                </a:tc>
                <a:tc>
                  <a:txBody>
                    <a:bodyPr/>
                    <a:lstStyle/>
                    <a:p>
                      <a:pPr algn="ctr"/>
                      <a:r>
                        <a:rPr lang="en-US" sz="1400" dirty="0" smtClean="0"/>
                        <a:t>6</a:t>
                      </a:r>
                      <a:endParaRPr lang="en-US" sz="1400" dirty="0"/>
                    </a:p>
                  </a:txBody>
                  <a:tcPr>
                    <a:solidFill>
                      <a:srgbClr val="E7F3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solidFill>
                      <a:srgbClr val="E7F3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 A</a:t>
                      </a:r>
                      <a:r>
                        <a:rPr lang="en-US" sz="1400" baseline="30000" dirty="0" smtClean="0"/>
                        <a:t>++</a:t>
                      </a:r>
                      <a:r>
                        <a:rPr lang="en-US" sz="1400" baseline="-25000" dirty="0" smtClean="0"/>
                        <a:t>,</a:t>
                      </a:r>
                      <a:r>
                        <a:rPr lang="en-US" sz="1400" baseline="30000" dirty="0" smtClean="0"/>
                        <a:t> </a:t>
                      </a:r>
                      <a:r>
                        <a:rPr lang="en-US" sz="1400" dirty="0" smtClean="0"/>
                        <a:t>B</a:t>
                      </a:r>
                      <a:r>
                        <a:rPr lang="en-US" sz="1400" baseline="30000" dirty="0" smtClean="0"/>
                        <a:t>+</a:t>
                      </a:r>
                      <a:endParaRPr lang="en-US" sz="1400" dirty="0" smtClean="0"/>
                    </a:p>
                  </a:txBody>
                  <a:tcPr>
                    <a:solidFill>
                      <a:srgbClr val="E7F3F4"/>
                    </a:solidFill>
                  </a:tcPr>
                </a:tc>
              </a:tr>
              <a:tr h="196289">
                <a:tc>
                  <a:txBody>
                    <a:bodyPr/>
                    <a:lstStyle/>
                    <a:p>
                      <a:pPr>
                        <a:tabLst>
                          <a:tab pos="441325" algn="r"/>
                        </a:tabLst>
                      </a:pPr>
                      <a:r>
                        <a:rPr lang="en-US" sz="1400" dirty="0" smtClean="0"/>
                        <a:t>	68</a:t>
                      </a:r>
                      <a:endParaRPr lang="en-US" sz="1400" dirty="0"/>
                    </a:p>
                  </a:txBody>
                  <a:tcPr>
                    <a:solidFill>
                      <a:srgbClr val="F3F9FA"/>
                    </a:solidFill>
                  </a:tcPr>
                </a:tc>
                <a:tc>
                  <a:txBody>
                    <a:bodyPr/>
                    <a:lstStyle/>
                    <a:p>
                      <a:r>
                        <a:rPr lang="en-US" dirty="0" smtClean="0"/>
                        <a:t>  </a:t>
                      </a:r>
                      <a:r>
                        <a:rPr lang="en-US" sz="1400" dirty="0" smtClean="0"/>
                        <a:t>Data acquisition</a:t>
                      </a:r>
                      <a:endParaRPr lang="en-US" dirty="0"/>
                    </a:p>
                  </a:txBody>
                  <a:tcPr>
                    <a:solidFill>
                      <a:srgbClr val="F3F9FA"/>
                    </a:solidFill>
                  </a:tcPr>
                </a:tc>
                <a:tc>
                  <a:txBody>
                    <a:bodyPr/>
                    <a:lstStyle/>
                    <a:p>
                      <a:pPr algn="ctr"/>
                      <a:r>
                        <a:rPr lang="en-US" sz="1400" dirty="0" smtClean="0"/>
                        <a:t>8</a:t>
                      </a:r>
                      <a:endParaRPr lang="en-US" sz="1400" dirty="0"/>
                    </a:p>
                  </a:txBody>
                  <a:tcPr>
                    <a:solidFill>
                      <a:srgbClr val="F3F9FA"/>
                    </a:solidFill>
                  </a:tcPr>
                </a:tc>
                <a:tc>
                  <a:txBody>
                    <a:bodyPr/>
                    <a:lstStyle/>
                    <a:p>
                      <a:pPr algn="ctr"/>
                      <a:r>
                        <a:rPr lang="en-US" sz="1400" dirty="0" smtClean="0"/>
                        <a:t>6</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solidFill>
                      <a:srgbClr val="F3F9FA"/>
                    </a:solidFill>
                  </a:tcPr>
                </a:tc>
                <a:tc>
                  <a:txBody>
                    <a:bodyPr/>
                    <a:lstStyle/>
                    <a:p>
                      <a:pPr algn="ctr"/>
                      <a:r>
                        <a:rPr lang="en-US" sz="1400" dirty="0" smtClean="0"/>
                        <a:t> B</a:t>
                      </a:r>
                      <a:r>
                        <a:rPr lang="en-US" sz="1400" baseline="30000" dirty="0" smtClean="0"/>
                        <a:t>++</a:t>
                      </a:r>
                      <a:endParaRPr lang="en-US" sz="1400" dirty="0"/>
                    </a:p>
                  </a:txBody>
                  <a:tcPr>
                    <a:solidFill>
                      <a:srgbClr val="F3F9FA"/>
                    </a:solidFill>
                  </a:tcPr>
                </a:tc>
              </a:tr>
              <a:tr h="196289">
                <a:tc>
                  <a:txBody>
                    <a:bodyPr/>
                    <a:lstStyle/>
                    <a:p>
                      <a:pPr algn="ctr">
                        <a:tabLst>
                          <a:tab pos="441325" algn="r"/>
                        </a:tabLst>
                      </a:pPr>
                      <a:r>
                        <a:rPr lang="en-US" sz="1400" dirty="0" smtClean="0"/>
                        <a:t>69</a:t>
                      </a:r>
                      <a:endParaRPr lang="en-US" sz="1400" dirty="0"/>
                    </a:p>
                  </a:txBody>
                  <a:tcPr>
                    <a:solidFill>
                      <a:srgbClr val="E6F2F4"/>
                    </a:solidFill>
                  </a:tcPr>
                </a:tc>
                <a:tc>
                  <a:txBody>
                    <a:bodyPr/>
                    <a:lstStyle/>
                    <a:p>
                      <a:r>
                        <a:rPr lang="en-US" sz="1400" kern="1200" baseline="0" dirty="0" smtClean="0">
                          <a:solidFill>
                            <a:schemeClr val="dk1"/>
                          </a:solidFill>
                          <a:latin typeface="+mn-lt"/>
                          <a:ea typeface="+mn-ea"/>
                          <a:cs typeface="+mn-cs"/>
                        </a:rPr>
                        <a:t>   Performances of computer systems</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algn="ctr"/>
                      <a:r>
                        <a:rPr lang="en-US" sz="1400" dirty="0" smtClean="0"/>
                        <a:t>6</a:t>
                      </a:r>
                      <a:endParaRPr lang="en-US" sz="1400" dirty="0"/>
                    </a:p>
                  </a:txBody>
                  <a:tcPr>
                    <a:solidFill>
                      <a:srgbClr val="E6F2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solidFill>
                      <a:srgbClr val="E6F2F4"/>
                    </a:solidFill>
                  </a:tcPr>
                </a:tc>
                <a:tc>
                  <a:txBody>
                    <a:bodyPr/>
                    <a:lstStyle/>
                    <a:p>
                      <a:pPr algn="ctr"/>
                      <a:r>
                        <a:rPr lang="en-US" sz="1400" dirty="0" smtClean="0"/>
                        <a:t>B</a:t>
                      </a:r>
                      <a:r>
                        <a:rPr lang="en-US" sz="1400" baseline="30000" dirty="0" smtClean="0"/>
                        <a:t>++</a:t>
                      </a:r>
                      <a:endParaRPr lang="en-US" sz="1400" dirty="0"/>
                    </a:p>
                  </a:txBody>
                  <a:tcPr>
                    <a:solidFill>
                      <a:srgbClr val="E6F2F4"/>
                    </a:solidFill>
                  </a:tcPr>
                </a:tc>
              </a:tr>
            </a:tbl>
          </a:graphicData>
        </a:graphic>
      </p:graphicFrame>
      <p:sp>
        <p:nvSpPr>
          <p:cNvPr id="8" name="Rectangle 7"/>
          <p:cNvSpPr/>
          <p:nvPr/>
        </p:nvSpPr>
        <p:spPr>
          <a:xfrm>
            <a:off x="0" y="188640"/>
            <a:ext cx="7812360" cy="507831"/>
          </a:xfrm>
          <a:prstGeom prst="rect">
            <a:avLst/>
          </a:prstGeom>
        </p:spPr>
        <p:txBody>
          <a:bodyPr wrap="square">
            <a:spAutoFit/>
          </a:bodyPr>
          <a:lstStyle/>
          <a:p>
            <a:r>
              <a:rPr lang="en-US" sz="2700" b="1" dirty="0" smtClean="0"/>
              <a:t>4. New curricula of computing and informatics</a:t>
            </a:r>
            <a:endParaRPr lang="en-US" sz="27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31</a:t>
            </a:fld>
            <a:endParaRPr lang="en-US" altLang="en-US" sz="1000" smtClean="0">
              <a:latin typeface="Arial" charset="0"/>
            </a:endParaRPr>
          </a:p>
        </p:txBody>
      </p:sp>
      <p:sp>
        <p:nvSpPr>
          <p:cNvPr id="4100" name="Rectangle 3"/>
          <p:cNvSpPr>
            <a:spLocks noGrp="1" noChangeArrowheads="1"/>
          </p:cNvSpPr>
          <p:nvPr>
            <p:ph type="body" idx="4294967295"/>
          </p:nvPr>
        </p:nvSpPr>
        <p:spPr>
          <a:xfrm>
            <a:off x="0" y="908720"/>
            <a:ext cx="8893206" cy="5949280"/>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new curricula of computing </a:t>
            </a:r>
            <a:r>
              <a:rPr lang="sr-Latn-BA" sz="2000" b="1" u="sng" dirty="0" smtClean="0">
                <a:solidFill>
                  <a:schemeClr val="accent2"/>
                </a:solidFill>
                <a:latin typeface="Arial" charset="0"/>
              </a:rPr>
              <a:t>and informatics</a:t>
            </a:r>
            <a:endParaRPr lang="sr-Latn-CS" sz="2000" b="1" u="sng" dirty="0" smtClean="0">
              <a:solidFill>
                <a:schemeClr val="accent2"/>
              </a:solidFill>
              <a:latin typeface="Arial" charset="0"/>
            </a:endParaRPr>
          </a:p>
          <a:p>
            <a:pPr>
              <a:spcBef>
                <a:spcPts val="0"/>
              </a:spcBef>
            </a:pPr>
            <a:r>
              <a:rPr lang="en-US" sz="2000" dirty="0" smtClean="0"/>
              <a:t>Forth year courses of computing and informatics study programs </a:t>
            </a:r>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buNone/>
            </a:pPr>
            <a:endParaRPr lang="en-US" sz="2000" dirty="0" smtClean="0"/>
          </a:p>
          <a:p>
            <a:pPr>
              <a:spcBef>
                <a:spcPts val="600"/>
              </a:spcBef>
              <a:buNone/>
            </a:pPr>
            <a:r>
              <a:rPr lang="en-US" sz="1600" dirty="0" smtClean="0"/>
              <a:t>			</a:t>
            </a:r>
            <a:endParaRPr lang="en-US" sz="14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graphicFrame>
        <p:nvGraphicFramePr>
          <p:cNvPr id="7" name="Table 6"/>
          <p:cNvGraphicFramePr>
            <a:graphicFrameLocks noGrp="1"/>
          </p:cNvGraphicFramePr>
          <p:nvPr/>
        </p:nvGraphicFramePr>
        <p:xfrm>
          <a:off x="539552" y="1839808"/>
          <a:ext cx="8352928" cy="3017520"/>
        </p:xfrm>
        <a:graphic>
          <a:graphicData uri="http://schemas.openxmlformats.org/drawingml/2006/table">
            <a:tbl>
              <a:tblPr firstRow="1" bandRow="1">
                <a:tableStyleId>{5C22544A-7EE6-4342-B048-85BDC9FD1C3A}</a:tableStyleId>
              </a:tblPr>
              <a:tblGrid>
                <a:gridCol w="866811"/>
                <a:gridCol w="3741701"/>
                <a:gridCol w="936104"/>
                <a:gridCol w="936104"/>
                <a:gridCol w="1008112"/>
                <a:gridCol w="864096"/>
              </a:tblGrid>
              <a:tr h="235546">
                <a:tc>
                  <a:txBody>
                    <a:bodyPr/>
                    <a:lstStyle/>
                    <a:p>
                      <a:pPr algn="ctr">
                        <a:tabLst>
                          <a:tab pos="441325" algn="r"/>
                        </a:tabLst>
                      </a:pPr>
                      <a:r>
                        <a:rPr lang="en-US" dirty="0" smtClean="0">
                          <a:solidFill>
                            <a:schemeClr val="tx1"/>
                          </a:solidFill>
                        </a:rPr>
                        <a:t>No.</a:t>
                      </a:r>
                      <a:endParaRPr lang="en-US" dirty="0">
                        <a:solidFill>
                          <a:schemeClr val="tx1"/>
                        </a:solidFill>
                      </a:endParaRPr>
                    </a:p>
                  </a:txBody>
                  <a:tcPr/>
                </a:tc>
                <a:tc>
                  <a:txBody>
                    <a:bodyPr/>
                    <a:lstStyle/>
                    <a:p>
                      <a:r>
                        <a:rPr lang="en-US" dirty="0" smtClean="0">
                          <a:solidFill>
                            <a:schemeClr val="tx1"/>
                          </a:solidFill>
                        </a:rPr>
                        <a:t> Course  Title</a:t>
                      </a:r>
                      <a:endParaRPr lang="en-US" dirty="0">
                        <a:solidFill>
                          <a:schemeClr val="tx1"/>
                        </a:solidFill>
                      </a:endParaRPr>
                    </a:p>
                  </a:txBody>
                  <a:tcPr/>
                </a:tc>
                <a:tc>
                  <a:txBody>
                    <a:bodyPr/>
                    <a:lstStyle/>
                    <a:p>
                      <a:pPr algn="ctr"/>
                      <a:r>
                        <a:rPr lang="en-US" dirty="0" err="1" smtClean="0">
                          <a:solidFill>
                            <a:schemeClr val="tx1"/>
                          </a:solidFill>
                        </a:rPr>
                        <a:t>Sem</a:t>
                      </a:r>
                      <a:endParaRPr lang="en-US" dirty="0">
                        <a:solidFill>
                          <a:schemeClr val="tx1"/>
                        </a:solidFill>
                      </a:endParaRPr>
                    </a:p>
                  </a:txBody>
                  <a:tcPr/>
                </a:tc>
                <a:tc>
                  <a:txBody>
                    <a:bodyPr/>
                    <a:lstStyle/>
                    <a:p>
                      <a:r>
                        <a:rPr lang="en-US" dirty="0" smtClean="0">
                          <a:solidFill>
                            <a:schemeClr val="tx1"/>
                          </a:solidFill>
                        </a:rPr>
                        <a:t>ECTS</a:t>
                      </a:r>
                      <a:endParaRPr lang="en-US" dirty="0">
                        <a:solidFill>
                          <a:schemeClr val="tx1"/>
                        </a:solidFill>
                      </a:endParaRPr>
                    </a:p>
                  </a:txBody>
                  <a:tcPr/>
                </a:tc>
                <a:tc>
                  <a:txBody>
                    <a:bodyPr/>
                    <a:lstStyle/>
                    <a:p>
                      <a:pPr algn="ctr"/>
                      <a:r>
                        <a:rPr lang="en-US" dirty="0" smtClean="0">
                          <a:solidFill>
                            <a:schemeClr val="tx1"/>
                          </a:solidFill>
                        </a:rPr>
                        <a:t>Hours</a:t>
                      </a:r>
                      <a:endParaRPr lang="en-US" dirty="0">
                        <a:solidFill>
                          <a:schemeClr val="tx1"/>
                        </a:solidFill>
                      </a:endParaRPr>
                    </a:p>
                  </a:txBody>
                  <a:tcPr/>
                </a:tc>
                <a:tc>
                  <a:txBody>
                    <a:bodyPr/>
                    <a:lstStyle/>
                    <a:p>
                      <a:pPr algn="ctr"/>
                      <a:r>
                        <a:rPr lang="en-US" dirty="0" smtClean="0">
                          <a:solidFill>
                            <a:schemeClr val="tx1"/>
                          </a:solidFill>
                        </a:rPr>
                        <a:t>Type</a:t>
                      </a:r>
                      <a:endParaRPr lang="en-US" dirty="0">
                        <a:solidFill>
                          <a:schemeClr val="tx1"/>
                        </a:solidFill>
                      </a:endParaRPr>
                    </a:p>
                  </a:txBody>
                  <a:tcPr/>
                </a:tc>
              </a:tr>
              <a:tr h="196289">
                <a:tc>
                  <a:txBody>
                    <a:bodyPr/>
                    <a:lstStyle/>
                    <a:p>
                      <a:pPr algn="ctr"/>
                      <a:r>
                        <a:rPr lang="en-US" sz="1400" dirty="0" smtClean="0"/>
                        <a:t>70</a:t>
                      </a:r>
                      <a:endParaRPr lang="en-US" sz="1400" dirty="0"/>
                    </a:p>
                  </a:txBody>
                  <a:tcPr>
                    <a:solidFill>
                      <a:srgbClr val="F3F9F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Programme</a:t>
                      </a:r>
                      <a:r>
                        <a:rPr lang="en-US" sz="1400" kern="1200" baseline="0" dirty="0" smtClean="0">
                          <a:solidFill>
                            <a:schemeClr val="dk1"/>
                          </a:solidFill>
                          <a:latin typeface="+mn-lt"/>
                          <a:ea typeface="+mn-ea"/>
                          <a:cs typeface="+mn-cs"/>
                        </a:rPr>
                        <a:t> support  for  digital  television</a:t>
                      </a:r>
                      <a:endParaRPr lang="en-US" sz="1400" dirty="0"/>
                    </a:p>
                  </a:txBody>
                  <a:tcPr>
                    <a:solidFill>
                      <a:srgbClr val="FFCE33"/>
                    </a:solidFill>
                  </a:tcPr>
                </a:tc>
                <a:tc>
                  <a:txBody>
                    <a:bodyPr/>
                    <a:lstStyle/>
                    <a:p>
                      <a:pPr algn="ctr"/>
                      <a:r>
                        <a:rPr lang="en-US" sz="1400" dirty="0" smtClean="0"/>
                        <a:t>8</a:t>
                      </a:r>
                      <a:endParaRPr lang="en-US" sz="1400" dirty="0"/>
                    </a:p>
                  </a:txBody>
                  <a:tcPr>
                    <a:solidFill>
                      <a:srgbClr val="F3F9FA"/>
                    </a:solidFill>
                  </a:tcPr>
                </a:tc>
                <a:tc>
                  <a:txBody>
                    <a:bodyPr/>
                    <a:lstStyle/>
                    <a:p>
                      <a:pPr algn="ctr"/>
                      <a:r>
                        <a:rPr lang="en-US" sz="1400" dirty="0" smtClean="0"/>
                        <a:t>6</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2+1+2</a:t>
                      </a:r>
                    </a:p>
                  </a:txBody>
                  <a:tcPr>
                    <a:solidFill>
                      <a:srgbClr val="F3F9FA"/>
                    </a:solidFill>
                  </a:tcPr>
                </a:tc>
                <a:tc>
                  <a:txBody>
                    <a:bodyPr/>
                    <a:lstStyle/>
                    <a:p>
                      <a:pPr algn="ctr"/>
                      <a:r>
                        <a:rPr lang="en-US" sz="1400" dirty="0" smtClean="0"/>
                        <a:t>B</a:t>
                      </a:r>
                      <a:r>
                        <a:rPr lang="en-US" sz="1400" baseline="30000" dirty="0" smtClean="0"/>
                        <a:t>**</a:t>
                      </a:r>
                      <a:endParaRPr lang="en-US" sz="1400" dirty="0"/>
                    </a:p>
                  </a:txBody>
                  <a:tcPr>
                    <a:solidFill>
                      <a:srgbClr val="F3F9FA"/>
                    </a:solidFill>
                  </a:tcPr>
                </a:tc>
              </a:tr>
              <a:tr h="196289">
                <a:tc>
                  <a:txBody>
                    <a:bodyPr/>
                    <a:lstStyle/>
                    <a:p>
                      <a:pPr algn="ctr"/>
                      <a:r>
                        <a:rPr lang="en-US" sz="1400" dirty="0" smtClean="0"/>
                        <a:t>71</a:t>
                      </a:r>
                      <a:endParaRPr lang="en-US" sz="1400" dirty="0"/>
                    </a:p>
                  </a:txBody>
                  <a:tcPr>
                    <a:solidFill>
                      <a:srgbClr val="F3F9FA"/>
                    </a:solidFill>
                  </a:tcPr>
                </a:tc>
                <a:tc>
                  <a:txBody>
                    <a:bodyPr/>
                    <a:lstStyle/>
                    <a:p>
                      <a:pPr algn="l">
                        <a:tabLst>
                          <a:tab pos="182563" algn="l"/>
                        </a:tabLst>
                      </a:pPr>
                      <a:r>
                        <a:rPr lang="en-US" sz="1400" dirty="0" smtClean="0"/>
                        <a:t>   Design of electronic device</a:t>
                      </a:r>
                      <a:r>
                        <a:rPr lang="en-US" sz="1400" baseline="0" dirty="0" smtClean="0"/>
                        <a:t>s</a:t>
                      </a:r>
                      <a:endParaRPr lang="en-US" sz="1400" dirty="0"/>
                    </a:p>
                  </a:txBody>
                  <a:tcPr>
                    <a:solidFill>
                      <a:srgbClr val="FFCE33"/>
                    </a:solidFill>
                  </a:tcPr>
                </a:tc>
                <a:tc>
                  <a:txBody>
                    <a:bodyPr/>
                    <a:lstStyle/>
                    <a:p>
                      <a:pPr algn="ctr"/>
                      <a:r>
                        <a:rPr lang="en-US" sz="1400" smtClean="0"/>
                        <a:t>8</a:t>
                      </a:r>
                      <a:endParaRPr lang="en-US" dirty="0"/>
                    </a:p>
                  </a:txBody>
                  <a:tcPr>
                    <a:solidFill>
                      <a:srgbClr val="F3F9FA"/>
                    </a:solidFill>
                  </a:tcPr>
                </a:tc>
                <a:tc>
                  <a:txBody>
                    <a:bodyPr/>
                    <a:lstStyle/>
                    <a:p>
                      <a:pPr algn="ctr"/>
                      <a:r>
                        <a:rPr lang="en-US" sz="1400" smtClean="0"/>
                        <a:t>6</a:t>
                      </a:r>
                      <a:endParaRPr lang="en-US" sz="1400" dirty="0"/>
                    </a:p>
                  </a:txBody>
                  <a:tcPr>
                    <a:solidFill>
                      <a:srgbClr val="F3F9FA"/>
                    </a:solidFill>
                  </a:tcPr>
                </a:tc>
                <a:tc>
                  <a:txBody>
                    <a:bodyPr/>
                    <a:lstStyle/>
                    <a:p>
                      <a:pPr algn="ctr"/>
                      <a:r>
                        <a:rPr lang="en-US" sz="1400" dirty="0" smtClean="0"/>
                        <a:t>2+1+2</a:t>
                      </a:r>
                      <a:endParaRPr lang="en-US" sz="1400" dirty="0"/>
                    </a:p>
                  </a:txBody>
                  <a:tcPr>
                    <a:solidFill>
                      <a:srgbClr val="F3F9FA"/>
                    </a:solidFill>
                  </a:tcPr>
                </a:tc>
                <a:tc>
                  <a:txBody>
                    <a:bodyPr/>
                    <a:lstStyle/>
                    <a:p>
                      <a:pPr algn="ctr"/>
                      <a:r>
                        <a:rPr lang="en-US" sz="1400" dirty="0" smtClean="0"/>
                        <a:t>B</a:t>
                      </a:r>
                      <a:r>
                        <a:rPr lang="en-US" sz="1400" baseline="30000" dirty="0" smtClean="0"/>
                        <a:t>**</a:t>
                      </a:r>
                      <a:endParaRPr lang="en-US" sz="1400" dirty="0"/>
                    </a:p>
                  </a:txBody>
                  <a:tcPr>
                    <a:solidFill>
                      <a:srgbClr val="F3F9FA"/>
                    </a:solidFill>
                  </a:tcPr>
                </a:tc>
              </a:tr>
              <a:tr h="196289">
                <a:tc>
                  <a:txBody>
                    <a:bodyPr/>
                    <a:lstStyle/>
                    <a:p>
                      <a:pPr algn="ctr">
                        <a:tabLst>
                          <a:tab pos="441325" algn="r"/>
                        </a:tabLst>
                      </a:pPr>
                      <a:r>
                        <a:rPr lang="en-US" sz="1400" dirty="0" smtClean="0"/>
                        <a:t>72</a:t>
                      </a:r>
                      <a:endParaRPr lang="en-US" sz="1400" dirty="0"/>
                    </a:p>
                  </a:txBody>
                  <a:tcPr>
                    <a:solidFill>
                      <a:srgbClr val="F3F9FA"/>
                    </a:solidFill>
                  </a:tcPr>
                </a:tc>
                <a:tc>
                  <a:txBody>
                    <a:bodyPr/>
                    <a:lstStyle/>
                    <a:p>
                      <a:r>
                        <a:rPr lang="en-US" sz="1400" dirty="0" smtClean="0"/>
                        <a:t>   Special  purpose computer structure  design</a:t>
                      </a:r>
                      <a:endParaRPr lang="en-US" sz="1400" dirty="0"/>
                    </a:p>
                  </a:txBody>
                  <a:tcPr>
                    <a:solidFill>
                      <a:srgbClr val="FFCE33"/>
                    </a:solidFill>
                  </a:tcPr>
                </a:tc>
                <a:tc>
                  <a:txBody>
                    <a:bodyPr/>
                    <a:lstStyle/>
                    <a:p>
                      <a:pPr algn="ctr"/>
                      <a:r>
                        <a:rPr lang="en-US" sz="1400" dirty="0" smtClean="0"/>
                        <a:t>8</a:t>
                      </a:r>
                      <a:endParaRPr lang="en-US" sz="1400" dirty="0"/>
                    </a:p>
                  </a:txBody>
                  <a:tcPr>
                    <a:solidFill>
                      <a:srgbClr val="F3F9FA"/>
                    </a:solidFill>
                  </a:tcPr>
                </a:tc>
                <a:tc>
                  <a:txBody>
                    <a:bodyPr/>
                    <a:lstStyle/>
                    <a:p>
                      <a:pPr algn="ctr"/>
                      <a:r>
                        <a:rPr lang="en-US" sz="1400" dirty="0" smtClean="0"/>
                        <a:t>6</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2+1+2</a:t>
                      </a:r>
                    </a:p>
                  </a:txBody>
                  <a:tcPr>
                    <a:solidFill>
                      <a:srgbClr val="F3F9FA"/>
                    </a:solidFill>
                  </a:tcPr>
                </a:tc>
                <a:tc>
                  <a:txBody>
                    <a:bodyPr/>
                    <a:lstStyle/>
                    <a:p>
                      <a:pPr algn="ctr"/>
                      <a:r>
                        <a:rPr lang="en-US" sz="1400" dirty="0" smtClean="0"/>
                        <a:t>B</a:t>
                      </a:r>
                      <a:r>
                        <a:rPr lang="en-US" sz="1400" baseline="30000" dirty="0" smtClean="0"/>
                        <a:t>**</a:t>
                      </a:r>
                      <a:endParaRPr lang="en-US" sz="1400" dirty="0"/>
                    </a:p>
                  </a:txBody>
                  <a:tcPr>
                    <a:solidFill>
                      <a:srgbClr val="F3F9FA"/>
                    </a:solidFill>
                  </a:tcPr>
                </a:tc>
              </a:tr>
              <a:tr h="196289">
                <a:tc>
                  <a:txBody>
                    <a:bodyPr/>
                    <a:lstStyle/>
                    <a:p>
                      <a:pPr algn="ctr">
                        <a:tabLst>
                          <a:tab pos="441325" algn="r"/>
                        </a:tabLst>
                      </a:pPr>
                      <a:r>
                        <a:rPr lang="en-US" sz="1400" dirty="0" smtClean="0"/>
                        <a:t>73</a:t>
                      </a:r>
                      <a:endParaRPr lang="en-US" sz="1400" dirty="0"/>
                    </a:p>
                  </a:txBody>
                  <a:tcPr>
                    <a:solidFill>
                      <a:srgbClr val="F3F9FA"/>
                    </a:solidFill>
                  </a:tcPr>
                </a:tc>
                <a:tc>
                  <a:txBody>
                    <a:bodyPr/>
                    <a:lstStyle/>
                    <a:p>
                      <a:r>
                        <a:rPr lang="en-US" sz="1400" dirty="0" smtClean="0"/>
                        <a:t>   Multimedia signals and systems</a:t>
                      </a:r>
                      <a:endParaRPr lang="en-US" sz="1400" dirty="0"/>
                    </a:p>
                  </a:txBody>
                  <a:tcPr>
                    <a:solidFill>
                      <a:srgbClr val="F3F9FA"/>
                    </a:solidFill>
                  </a:tcPr>
                </a:tc>
                <a:tc>
                  <a:txBody>
                    <a:bodyPr/>
                    <a:lstStyle/>
                    <a:p>
                      <a:pPr algn="ctr"/>
                      <a:r>
                        <a:rPr lang="en-US" sz="1400" smtClean="0"/>
                        <a:t>8</a:t>
                      </a:r>
                      <a:endParaRPr lang="en-US" sz="1400" dirty="0"/>
                    </a:p>
                  </a:txBody>
                  <a:tcPr>
                    <a:solidFill>
                      <a:srgbClr val="F3F9FA"/>
                    </a:solidFill>
                  </a:tcPr>
                </a:tc>
                <a:tc>
                  <a:txBody>
                    <a:bodyPr/>
                    <a:lstStyle/>
                    <a:p>
                      <a:pPr algn="ctr"/>
                      <a:r>
                        <a:rPr lang="en-US" sz="1400" smtClean="0"/>
                        <a:t>6</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3+0+2</a:t>
                      </a:r>
                    </a:p>
                  </a:txBody>
                  <a:tcPr>
                    <a:solidFill>
                      <a:srgbClr val="F3F9FA"/>
                    </a:solidFill>
                  </a:tcPr>
                </a:tc>
                <a:tc>
                  <a:txBody>
                    <a:bodyPr/>
                    <a:lstStyle/>
                    <a:p>
                      <a:pPr algn="ctr"/>
                      <a:r>
                        <a:rPr lang="en-US" sz="1400" dirty="0" smtClean="0"/>
                        <a:t>B</a:t>
                      </a:r>
                      <a:r>
                        <a:rPr lang="en-US" sz="1400" baseline="30000" dirty="0" smtClean="0"/>
                        <a:t>**</a:t>
                      </a:r>
                      <a:endParaRPr lang="en-US" sz="1400" dirty="0"/>
                    </a:p>
                  </a:txBody>
                  <a:tcPr>
                    <a:solidFill>
                      <a:srgbClr val="F3F9FA"/>
                    </a:solidFill>
                  </a:tcPr>
                </a:tc>
              </a:tr>
              <a:tr h="196289">
                <a:tc>
                  <a:txBody>
                    <a:bodyPr/>
                    <a:lstStyle/>
                    <a:p>
                      <a:pPr algn="ctr">
                        <a:tabLst>
                          <a:tab pos="441325" algn="r"/>
                        </a:tabLst>
                      </a:pPr>
                      <a:r>
                        <a:rPr lang="en-US" sz="1400" dirty="0" smtClean="0"/>
                        <a:t>74</a:t>
                      </a:r>
                      <a:endParaRPr lang="en-US" sz="1400" dirty="0"/>
                    </a:p>
                  </a:txBody>
                  <a:tcPr>
                    <a:solidFill>
                      <a:srgbClr val="F3F9FA"/>
                    </a:solidFill>
                  </a:tcPr>
                </a:tc>
                <a:tc>
                  <a:txBody>
                    <a:bodyPr/>
                    <a:lstStyle/>
                    <a:p>
                      <a:r>
                        <a:rPr lang="en-US" sz="1400" dirty="0" smtClean="0"/>
                        <a:t>   Industrial communication</a:t>
                      </a:r>
                      <a:r>
                        <a:rPr lang="en-US" sz="1400" baseline="0" dirty="0" smtClean="0"/>
                        <a:t> networks</a:t>
                      </a:r>
                      <a:endParaRPr lang="en-US" sz="1400" dirty="0"/>
                    </a:p>
                  </a:txBody>
                  <a:tcPr>
                    <a:solidFill>
                      <a:srgbClr val="FFCE33"/>
                    </a:solidFill>
                  </a:tcPr>
                </a:tc>
                <a:tc>
                  <a:txBody>
                    <a:bodyPr/>
                    <a:lstStyle/>
                    <a:p>
                      <a:pPr algn="ctr"/>
                      <a:r>
                        <a:rPr lang="en-US" sz="1400" smtClean="0"/>
                        <a:t>8</a:t>
                      </a:r>
                      <a:endParaRPr lang="en-US" sz="1400" dirty="0"/>
                    </a:p>
                  </a:txBody>
                  <a:tcPr>
                    <a:solidFill>
                      <a:srgbClr val="F3F9FA"/>
                    </a:solidFill>
                  </a:tcPr>
                </a:tc>
                <a:tc>
                  <a:txBody>
                    <a:bodyPr/>
                    <a:lstStyle/>
                    <a:p>
                      <a:pPr algn="ctr"/>
                      <a:r>
                        <a:rPr lang="en-US" sz="1400" smtClean="0"/>
                        <a:t>6</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2+1+2</a:t>
                      </a:r>
                    </a:p>
                  </a:txBody>
                  <a:tcPr>
                    <a:solidFill>
                      <a:srgbClr val="F3F9FA"/>
                    </a:solidFill>
                  </a:tcPr>
                </a:tc>
                <a:tc>
                  <a:txBody>
                    <a:bodyPr/>
                    <a:lstStyle/>
                    <a:p>
                      <a:pPr algn="ctr"/>
                      <a:r>
                        <a:rPr lang="en-US" sz="1400" dirty="0" smtClean="0"/>
                        <a:t>B</a:t>
                      </a:r>
                      <a:r>
                        <a:rPr lang="en-US" sz="1400" baseline="30000" dirty="0" smtClean="0"/>
                        <a:t>**</a:t>
                      </a:r>
                      <a:endParaRPr lang="en-US" sz="1400" dirty="0"/>
                    </a:p>
                  </a:txBody>
                  <a:tcPr>
                    <a:solidFill>
                      <a:srgbClr val="F3F9FA"/>
                    </a:solidFill>
                  </a:tcPr>
                </a:tc>
              </a:tr>
              <a:tr h="196289">
                <a:tc>
                  <a:txBody>
                    <a:bodyPr/>
                    <a:lstStyle/>
                    <a:p>
                      <a:pPr algn="ctr">
                        <a:tabLst>
                          <a:tab pos="441325" algn="r"/>
                        </a:tabLst>
                      </a:pPr>
                      <a:r>
                        <a:rPr lang="en-US" sz="1400" dirty="0" smtClean="0"/>
                        <a:t>75</a:t>
                      </a:r>
                      <a:endParaRPr lang="en-US" sz="1400" dirty="0"/>
                    </a:p>
                  </a:txBody>
                  <a:tcPr>
                    <a:solidFill>
                      <a:srgbClr val="F3F9FA"/>
                    </a:solidFill>
                  </a:tcPr>
                </a:tc>
                <a:tc>
                  <a:txBody>
                    <a:bodyPr/>
                    <a:lstStyle/>
                    <a:p>
                      <a:r>
                        <a:rPr lang="en-US" sz="1400" dirty="0" smtClean="0"/>
                        <a:t>    Internship</a:t>
                      </a:r>
                      <a:endParaRPr lang="en-US" sz="1400" dirty="0"/>
                    </a:p>
                  </a:txBody>
                  <a:tcPr>
                    <a:solidFill>
                      <a:srgbClr val="FFCE33"/>
                    </a:solidFill>
                  </a:tcPr>
                </a:tc>
                <a:tc>
                  <a:txBody>
                    <a:bodyPr/>
                    <a:lstStyle/>
                    <a:p>
                      <a:pPr algn="ctr"/>
                      <a:r>
                        <a:rPr lang="en-US" sz="1400" dirty="0" smtClean="0"/>
                        <a:t>8</a:t>
                      </a:r>
                      <a:endParaRPr lang="en-US" sz="1400" dirty="0"/>
                    </a:p>
                  </a:txBody>
                  <a:tcPr>
                    <a:solidFill>
                      <a:srgbClr val="F3F9FA"/>
                    </a:solidFill>
                  </a:tcPr>
                </a:tc>
                <a:tc>
                  <a:txBody>
                    <a:bodyPr/>
                    <a:lstStyle/>
                    <a:p>
                      <a:pPr algn="ctr"/>
                      <a:r>
                        <a:rPr lang="en-US" sz="1400" dirty="0" smtClean="0"/>
                        <a:t>6</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0+0+5</a:t>
                      </a:r>
                    </a:p>
                  </a:txBody>
                  <a:tcPr>
                    <a:solidFill>
                      <a:srgbClr val="F3F9FA"/>
                    </a:solidFill>
                  </a:tcPr>
                </a:tc>
                <a:tc>
                  <a:txBody>
                    <a:bodyPr/>
                    <a:lstStyle/>
                    <a:p>
                      <a:pPr algn="ctr"/>
                      <a:r>
                        <a:rPr lang="en-US" sz="1400" dirty="0" smtClean="0"/>
                        <a:t>B</a:t>
                      </a:r>
                      <a:endParaRPr lang="en-US" sz="1400" dirty="0"/>
                    </a:p>
                  </a:txBody>
                  <a:tcPr>
                    <a:solidFill>
                      <a:srgbClr val="F3F9FA"/>
                    </a:solidFill>
                  </a:tcPr>
                </a:tc>
              </a:tr>
              <a:tr h="196289">
                <a:tc>
                  <a:txBody>
                    <a:bodyPr/>
                    <a:lstStyle/>
                    <a:p>
                      <a:pPr algn="ctr">
                        <a:tabLst>
                          <a:tab pos="441325" algn="r"/>
                        </a:tabLst>
                      </a:pPr>
                      <a:r>
                        <a:rPr lang="en-US" sz="1400" dirty="0" smtClean="0"/>
                        <a:t>76</a:t>
                      </a:r>
                      <a:endParaRPr lang="en-US" sz="1400" dirty="0"/>
                    </a:p>
                  </a:txBody>
                  <a:tcPr>
                    <a:solidFill>
                      <a:srgbClr val="F3F9FA"/>
                    </a:solidFill>
                  </a:tcPr>
                </a:tc>
                <a:tc>
                  <a:txBody>
                    <a:bodyPr/>
                    <a:lstStyle/>
                    <a:p>
                      <a:r>
                        <a:rPr lang="en-US" sz="1400" dirty="0" smtClean="0"/>
                        <a:t>    Diploma thesis</a:t>
                      </a:r>
                      <a:endParaRPr lang="en-US" sz="1400" dirty="0"/>
                    </a:p>
                  </a:txBody>
                  <a:tcPr>
                    <a:solidFill>
                      <a:srgbClr val="F3F9FA"/>
                    </a:solidFill>
                  </a:tcPr>
                </a:tc>
                <a:tc>
                  <a:txBody>
                    <a:bodyPr/>
                    <a:lstStyle/>
                    <a:p>
                      <a:pPr algn="ctr"/>
                      <a:r>
                        <a:rPr lang="en-US" sz="1400" dirty="0" smtClean="0"/>
                        <a:t>8</a:t>
                      </a:r>
                      <a:endParaRPr lang="en-US" sz="1400" dirty="0"/>
                    </a:p>
                  </a:txBody>
                  <a:tcPr>
                    <a:solidFill>
                      <a:srgbClr val="F3F9FA"/>
                    </a:solidFill>
                  </a:tcPr>
                </a:tc>
                <a:tc>
                  <a:txBody>
                    <a:bodyPr/>
                    <a:lstStyle/>
                    <a:p>
                      <a:pPr algn="ctr"/>
                      <a:r>
                        <a:rPr lang="en-US" sz="1400" dirty="0" smtClean="0"/>
                        <a:t>8</a:t>
                      </a:r>
                      <a:endParaRPr lang="en-US" sz="1400" dirty="0"/>
                    </a:p>
                  </a:txBody>
                  <a:tcPr>
                    <a:solidFill>
                      <a:srgbClr val="F3F9F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4+0+3</a:t>
                      </a:r>
                    </a:p>
                  </a:txBody>
                  <a:tcPr>
                    <a:solidFill>
                      <a:srgbClr val="F3F9FA"/>
                    </a:solidFill>
                  </a:tcPr>
                </a:tc>
                <a:tc>
                  <a:txBody>
                    <a:bodyPr/>
                    <a:lstStyle/>
                    <a:p>
                      <a:pPr algn="ctr"/>
                      <a:r>
                        <a:rPr lang="en-US" sz="1400" dirty="0" smtClean="0"/>
                        <a:t>A</a:t>
                      </a:r>
                      <a:endParaRPr lang="en-US" sz="1400" dirty="0"/>
                    </a:p>
                  </a:txBody>
                  <a:tcPr>
                    <a:solidFill>
                      <a:srgbClr val="F3F9FA"/>
                    </a:solidFill>
                  </a:tcPr>
                </a:tc>
              </a:tr>
              <a:tr h="196289">
                <a:tc>
                  <a:txBody>
                    <a:bodyPr/>
                    <a:lstStyle/>
                    <a:p>
                      <a:pPr>
                        <a:tabLst>
                          <a:tab pos="441325" algn="r"/>
                        </a:tabLst>
                      </a:pPr>
                      <a:endParaRPr lang="en-US" sz="1400" i="1" dirty="0"/>
                    </a:p>
                  </a:txBody>
                  <a:tcPr>
                    <a:solidFill>
                      <a:srgbClr val="FFE389"/>
                    </a:solidFill>
                  </a:tcPr>
                </a:tc>
                <a:tc>
                  <a:txBody>
                    <a:bodyPr/>
                    <a:lstStyle/>
                    <a:p>
                      <a:r>
                        <a:rPr lang="en-US" sz="1400" b="1" dirty="0" smtClean="0"/>
                        <a:t>	Total  VIII  semester</a:t>
                      </a:r>
                      <a:endParaRPr lang="en-US" sz="1400" b="1" dirty="0"/>
                    </a:p>
                  </a:txBody>
                  <a:tcPr>
                    <a:solidFill>
                      <a:srgbClr val="FFE389"/>
                    </a:solidFill>
                  </a:tcPr>
                </a:tc>
                <a:tc>
                  <a:txBody>
                    <a:bodyPr/>
                    <a:lstStyle/>
                    <a:p>
                      <a:pPr algn="ctr"/>
                      <a:endParaRPr lang="en-US" sz="1400" dirty="0"/>
                    </a:p>
                  </a:txBody>
                  <a:tcPr>
                    <a:solidFill>
                      <a:srgbClr val="FFE389"/>
                    </a:solidFill>
                  </a:tcPr>
                </a:tc>
                <a:tc>
                  <a:txBody>
                    <a:bodyPr/>
                    <a:lstStyle/>
                    <a:p>
                      <a:pPr algn="ctr"/>
                      <a:r>
                        <a:rPr lang="en-US" sz="1400" b="1" dirty="0" smtClean="0"/>
                        <a:t>30</a:t>
                      </a:r>
                      <a:endParaRPr lang="en-US" sz="1400" b="1" dirty="0"/>
                    </a:p>
                  </a:txBody>
                  <a:tcPr>
                    <a:solidFill>
                      <a:srgbClr val="FFE389"/>
                    </a:solidFill>
                  </a:tcPr>
                </a:tc>
                <a:tc>
                  <a:txBody>
                    <a:bodyPr/>
                    <a:lstStyle/>
                    <a:p>
                      <a:pPr algn="ctr"/>
                      <a:r>
                        <a:rPr lang="en-US" sz="1400" b="1" dirty="0" smtClean="0"/>
                        <a:t>25</a:t>
                      </a:r>
                      <a:endParaRPr lang="en-US" sz="1400" b="1" dirty="0"/>
                    </a:p>
                  </a:txBody>
                  <a:tcPr>
                    <a:solidFill>
                      <a:srgbClr val="FFE389"/>
                    </a:solidFill>
                  </a:tcPr>
                </a:tc>
                <a:tc>
                  <a:txBody>
                    <a:bodyPr/>
                    <a:lstStyle/>
                    <a:p>
                      <a:pPr algn="ctr"/>
                      <a:endParaRPr lang="en-US" sz="1400" b="1" dirty="0"/>
                    </a:p>
                  </a:txBody>
                  <a:tcPr>
                    <a:solidFill>
                      <a:srgbClr val="FFE389"/>
                    </a:solidFill>
                  </a:tcPr>
                </a:tc>
              </a:tr>
            </a:tbl>
          </a:graphicData>
        </a:graphic>
      </p:graphicFrame>
      <p:sp>
        <p:nvSpPr>
          <p:cNvPr id="8" name="Rectangle 7"/>
          <p:cNvSpPr/>
          <p:nvPr/>
        </p:nvSpPr>
        <p:spPr>
          <a:xfrm>
            <a:off x="0" y="188640"/>
            <a:ext cx="7812360" cy="507831"/>
          </a:xfrm>
          <a:prstGeom prst="rect">
            <a:avLst/>
          </a:prstGeom>
        </p:spPr>
        <p:txBody>
          <a:bodyPr wrap="square">
            <a:spAutoFit/>
          </a:bodyPr>
          <a:lstStyle/>
          <a:p>
            <a:r>
              <a:rPr lang="en-US" sz="2700" b="1" dirty="0" smtClean="0"/>
              <a:t>4. New curricula of computing and informatics</a:t>
            </a:r>
            <a:endParaRPr lang="en-US" sz="27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32</a:t>
            </a:fld>
            <a:endParaRPr lang="en-US" altLang="en-US" sz="1000" smtClean="0">
              <a:latin typeface="Arial" charset="0"/>
            </a:endParaRPr>
          </a:p>
        </p:txBody>
      </p:sp>
      <p:sp>
        <p:nvSpPr>
          <p:cNvPr id="4100" name="Rectangle 3"/>
          <p:cNvSpPr>
            <a:spLocks noGrp="1" noChangeArrowheads="1"/>
          </p:cNvSpPr>
          <p:nvPr>
            <p:ph type="body" idx="4294967295"/>
          </p:nvPr>
        </p:nvSpPr>
        <p:spPr>
          <a:xfrm>
            <a:off x="0" y="936104"/>
            <a:ext cx="8893206" cy="5373216"/>
          </a:xfrm>
        </p:spPr>
        <p:txBody>
          <a:bodyPr/>
          <a:lstStyle/>
          <a:p>
            <a:pPr eaLnBrk="1" hangingPunct="1">
              <a:spcBef>
                <a:spcPts val="1000"/>
              </a:spcBef>
              <a:spcAft>
                <a:spcPts val="1200"/>
              </a:spcAft>
              <a:buFontTx/>
              <a:buNone/>
            </a:pPr>
            <a:r>
              <a:rPr lang="en-US" sz="2000" b="1" dirty="0" smtClean="0">
                <a:solidFill>
                  <a:schemeClr val="accent2"/>
                </a:solidFill>
                <a:latin typeface="Arial" charset="0"/>
              </a:rPr>
              <a:t>     </a:t>
            </a:r>
            <a:r>
              <a:rPr lang="sr-Latn-BA" sz="2000" b="1" u="sng" dirty="0" smtClean="0">
                <a:solidFill>
                  <a:schemeClr val="accent2"/>
                </a:solidFill>
                <a:latin typeface="Arial" charset="0"/>
              </a:rPr>
              <a:t>Analysis of</a:t>
            </a:r>
            <a:r>
              <a:rPr lang="en-US" sz="2000" b="1" u="sng" dirty="0" smtClean="0">
                <a:solidFill>
                  <a:schemeClr val="accent2"/>
                </a:solidFill>
                <a:latin typeface="Arial" charset="0"/>
              </a:rPr>
              <a:t> new curricula </a:t>
            </a:r>
            <a:r>
              <a:rPr lang="sr-Latn-BA" sz="2000" b="1" u="sng" dirty="0" smtClean="0">
                <a:solidFill>
                  <a:schemeClr val="accent2"/>
                </a:solidFill>
                <a:latin typeface="Arial" charset="0"/>
              </a:rPr>
              <a:t>improvements</a:t>
            </a:r>
            <a:endParaRPr lang="sr-Latn-CS" sz="2000" b="1" u="sng" dirty="0" smtClean="0">
              <a:solidFill>
                <a:schemeClr val="accent2"/>
              </a:solidFill>
              <a:latin typeface="Arial" charset="0"/>
            </a:endParaRPr>
          </a:p>
          <a:p>
            <a:pPr>
              <a:spcBef>
                <a:spcPts val="0"/>
              </a:spcBef>
              <a:buNone/>
            </a:pPr>
            <a:r>
              <a:rPr lang="en-US" sz="2000" dirty="0" smtClean="0"/>
              <a:t>	We believe that the improvements of  new curricula are the following:</a:t>
            </a:r>
          </a:p>
          <a:p>
            <a:pPr>
              <a:spcBef>
                <a:spcPts val="1200"/>
              </a:spcBef>
            </a:pPr>
            <a:r>
              <a:rPr lang="en-US" sz="1600" dirty="0" smtClean="0"/>
              <a:t>outdated and inappropriate content was eliminated, curricula structure improved</a:t>
            </a:r>
          </a:p>
          <a:p>
            <a:pPr marL="342900" lvl="1" indent="-342900">
              <a:spcBef>
                <a:spcPts val="1200"/>
              </a:spcBef>
              <a:buFontTx/>
              <a:buChar char="•"/>
            </a:pPr>
            <a:r>
              <a:rPr lang="en-US" sz="1600" dirty="0" smtClean="0"/>
              <a:t>new, modern and actual subjects were introduced (mobile platforms and applications, digital television, formal methods in SE …)</a:t>
            </a:r>
            <a:endParaRPr lang="en-US" sz="1200" dirty="0" smtClean="0"/>
          </a:p>
          <a:p>
            <a:pPr>
              <a:spcBef>
                <a:spcPts val="1200"/>
              </a:spcBef>
            </a:pPr>
            <a:r>
              <a:rPr lang="en-US" sz="1600" dirty="0" smtClean="0"/>
              <a:t>the new curriculum is closer to the needs of employers and the market, especially the topics of software engineering are comprehensively covered</a:t>
            </a:r>
          </a:p>
          <a:p>
            <a:pPr>
              <a:spcBef>
                <a:spcPts val="1200"/>
              </a:spcBef>
            </a:pPr>
            <a:r>
              <a:rPr lang="en-US" sz="1600" dirty="0" smtClean="0"/>
              <a:t>The new curricula much better covers specialization in computer engineering, in order to meet new market needs in this area</a:t>
            </a:r>
          </a:p>
          <a:p>
            <a:pPr>
              <a:spcBef>
                <a:spcPts val="1200"/>
              </a:spcBef>
            </a:pPr>
            <a:r>
              <a:rPr lang="en-US" sz="1600" dirty="0" smtClean="0"/>
              <a:t>ACM/IEEE recommendations for SE/CE curricula were taken into account</a:t>
            </a:r>
          </a:p>
          <a:p>
            <a:pPr>
              <a:spcBef>
                <a:spcPts val="1200"/>
              </a:spcBef>
            </a:pPr>
            <a:r>
              <a:rPr lang="en-US" sz="1600" dirty="0" smtClean="0"/>
              <a:t>We did our best to take into account the current and near future IT technology trends </a:t>
            </a:r>
          </a:p>
          <a:p>
            <a:pPr>
              <a:spcBef>
                <a:spcPts val="1200"/>
              </a:spcBef>
            </a:pPr>
            <a:r>
              <a:rPr lang="en-US" sz="1600" dirty="0" smtClean="0"/>
              <a:t>More practical work to improve practical skills and teamwork was introduced (internships, more labs, …)</a:t>
            </a:r>
          </a:p>
          <a:p>
            <a:pPr>
              <a:spcBef>
                <a:spcPts val="1200"/>
              </a:spcBef>
            </a:pPr>
            <a:r>
              <a:rPr lang="en-US" sz="1600" dirty="0" smtClean="0"/>
              <a:t>We think that the new curricula is comparable with the curricula of similar faculties in surrounding…. </a:t>
            </a:r>
            <a:endParaRPr lang="en-US" sz="1200" dirty="0" smtClean="0"/>
          </a:p>
          <a:p>
            <a:pPr>
              <a:spcBef>
                <a:spcPts val="0"/>
              </a:spcBef>
            </a:pPr>
            <a:endParaRPr lang="en-US" sz="1200" dirty="0" smtClean="0"/>
          </a:p>
          <a:p>
            <a:pPr>
              <a:spcBef>
                <a:spcPts val="0"/>
              </a:spcBef>
            </a:pPr>
            <a:endParaRPr lang="en-US" sz="1200" dirty="0" smtClean="0"/>
          </a:p>
          <a:p>
            <a:pPr>
              <a:spcBef>
                <a:spcPts val="0"/>
              </a:spcBef>
            </a:pPr>
            <a:endParaRPr lang="en-US" sz="1200" dirty="0" smtClean="0"/>
          </a:p>
          <a:p>
            <a:pPr>
              <a:spcBef>
                <a:spcPts val="0"/>
              </a:spcBef>
            </a:pPr>
            <a:endParaRPr lang="en-US" sz="1200" dirty="0" smtClean="0"/>
          </a:p>
          <a:p>
            <a:pPr>
              <a:spcBef>
                <a:spcPts val="0"/>
              </a:spcBef>
            </a:pPr>
            <a:endParaRPr lang="en-US" sz="1200" dirty="0" smtClean="0"/>
          </a:p>
          <a:p>
            <a:pPr>
              <a:spcBef>
                <a:spcPts val="0"/>
              </a:spcBef>
            </a:pPr>
            <a:endParaRPr lang="en-US" sz="1200" dirty="0" smtClean="0"/>
          </a:p>
          <a:p>
            <a:pPr>
              <a:spcBef>
                <a:spcPts val="0"/>
              </a:spcBef>
            </a:pPr>
            <a:endParaRPr lang="en-US" sz="1200" dirty="0" smtClean="0"/>
          </a:p>
          <a:p>
            <a:pPr>
              <a:spcBef>
                <a:spcPts val="0"/>
              </a:spcBef>
            </a:pPr>
            <a:endParaRPr lang="en-US" sz="1200" dirty="0" smtClean="0"/>
          </a:p>
          <a:p>
            <a:pPr lvl="1" eaLnBrk="1" hangingPunct="1">
              <a:spcBef>
                <a:spcPts val="600"/>
              </a:spcBef>
            </a:pPr>
            <a:endParaRPr lang="en-US" sz="1200" b="1" dirty="0" smtClean="0">
              <a:solidFill>
                <a:schemeClr val="accent2"/>
              </a:solidFill>
              <a:latin typeface="Arial" charset="0"/>
            </a:endParaRPr>
          </a:p>
          <a:p>
            <a:pPr lvl="2" eaLnBrk="1" hangingPunct="1">
              <a:spcBef>
                <a:spcPts val="600"/>
              </a:spcBef>
            </a:pPr>
            <a:r>
              <a:rPr lang="sr-Latn-BA" sz="1200" b="1" dirty="0" smtClean="0">
                <a:solidFill>
                  <a:schemeClr val="accent2"/>
                </a:solidFill>
                <a:latin typeface="Arial" charset="0"/>
              </a:rPr>
              <a:t>curricula structure and internal coherence</a:t>
            </a:r>
            <a:endParaRPr lang="en-US" sz="1200" b="1" dirty="0" smtClean="0">
              <a:solidFill>
                <a:schemeClr val="accent2"/>
              </a:solidFill>
              <a:latin typeface="Arial" charset="0"/>
            </a:endParaRPr>
          </a:p>
          <a:p>
            <a:pPr lvl="2" eaLnBrk="1" hangingPunct="1">
              <a:spcBef>
                <a:spcPts val="400"/>
              </a:spcBef>
            </a:pPr>
            <a:r>
              <a:rPr lang="sr-Latn-BA" sz="1200" b="1" dirty="0" smtClean="0">
                <a:solidFill>
                  <a:schemeClr val="accent2"/>
                </a:solidFill>
                <a:latin typeface="Arial" charset="0"/>
              </a:rPr>
              <a:t>alignment with industry needs</a:t>
            </a:r>
            <a:endParaRPr lang="en-US" sz="1200" b="1" dirty="0" smtClean="0">
              <a:solidFill>
                <a:schemeClr val="accent2"/>
              </a:solidFill>
              <a:latin typeface="Arial" charset="0"/>
            </a:endParaRPr>
          </a:p>
          <a:p>
            <a:pPr lvl="2" eaLnBrk="1" hangingPunct="1">
              <a:spcBef>
                <a:spcPts val="400"/>
              </a:spcBef>
            </a:pPr>
            <a:r>
              <a:rPr lang="sr-Latn-BA" sz="1200" b="1" dirty="0" smtClean="0">
                <a:solidFill>
                  <a:schemeClr val="accent2"/>
                </a:solidFill>
                <a:latin typeface="Arial" charset="0"/>
              </a:rPr>
              <a:t>alignment with ACM/IEEE recommandations</a:t>
            </a:r>
          </a:p>
          <a:p>
            <a:pPr>
              <a:spcBef>
                <a:spcPts val="0"/>
              </a:spcBef>
            </a:pPr>
            <a:endParaRPr lang="en-US" sz="1200" dirty="0" smtClean="0"/>
          </a:p>
          <a:p>
            <a:pPr>
              <a:spcBef>
                <a:spcPts val="600"/>
              </a:spcBef>
              <a:buNone/>
            </a:pPr>
            <a:r>
              <a:rPr lang="en-US" sz="1200" dirty="0" smtClean="0"/>
              <a:t>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
        <p:nvSpPr>
          <p:cNvPr id="8" name="Rectangle 7"/>
          <p:cNvSpPr/>
          <p:nvPr/>
        </p:nvSpPr>
        <p:spPr>
          <a:xfrm>
            <a:off x="0" y="188640"/>
            <a:ext cx="7812360" cy="507831"/>
          </a:xfrm>
          <a:prstGeom prst="rect">
            <a:avLst/>
          </a:prstGeom>
        </p:spPr>
        <p:txBody>
          <a:bodyPr wrap="square">
            <a:spAutoFit/>
          </a:bodyPr>
          <a:lstStyle/>
          <a:p>
            <a:r>
              <a:rPr lang="en-US" sz="2700" b="1" dirty="0" smtClean="0"/>
              <a:t>4. New curricula of computing and informatics</a:t>
            </a:r>
            <a:endParaRPr lang="en-US" sz="27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33</a:t>
            </a:fld>
            <a:endParaRPr lang="en-US" altLang="en-US" sz="1000" smtClean="0">
              <a:latin typeface="Arial" charset="0"/>
            </a:endParaRPr>
          </a:p>
        </p:txBody>
      </p:sp>
      <p:sp>
        <p:nvSpPr>
          <p:cNvPr id="4100" name="Rectangle 3"/>
          <p:cNvSpPr>
            <a:spLocks noGrp="1" noChangeArrowheads="1"/>
          </p:cNvSpPr>
          <p:nvPr>
            <p:ph type="body" idx="4294967295"/>
          </p:nvPr>
        </p:nvSpPr>
        <p:spPr>
          <a:xfrm>
            <a:off x="0" y="936104"/>
            <a:ext cx="8893206" cy="5733256"/>
          </a:xfrm>
        </p:spPr>
        <p:txBody>
          <a:bodyPr/>
          <a:lstStyle/>
          <a:p>
            <a:pPr>
              <a:spcBef>
                <a:spcPts val="1200"/>
              </a:spcBef>
            </a:pPr>
            <a:r>
              <a:rPr lang="en-US" sz="1600" dirty="0" smtClean="0"/>
              <a:t>After 10 years we made comprehensive reconstruction of existing study programs</a:t>
            </a:r>
          </a:p>
          <a:p>
            <a:pPr marL="342900" lvl="1" indent="-342900">
              <a:spcBef>
                <a:spcPts val="1200"/>
              </a:spcBef>
              <a:buFontTx/>
              <a:buChar char="•"/>
            </a:pPr>
            <a:r>
              <a:rPr lang="en-US" sz="1600" dirty="0" smtClean="0"/>
              <a:t>New (innovated) curriculum will be in force starting from 2014/15 academic year</a:t>
            </a:r>
          </a:p>
          <a:p>
            <a:pPr marL="342900" lvl="1" indent="-342900">
              <a:spcBef>
                <a:spcPts val="1200"/>
              </a:spcBef>
              <a:buFontTx/>
              <a:buChar char="•"/>
            </a:pPr>
            <a:r>
              <a:rPr lang="en-US" sz="1600" dirty="0" smtClean="0"/>
              <a:t>As a start point we took into account: internal, external and students reviews and opinions</a:t>
            </a:r>
          </a:p>
          <a:p>
            <a:pPr marL="342900" lvl="1" indent="-342900">
              <a:spcBef>
                <a:spcPts val="1200"/>
              </a:spcBef>
              <a:buFontTx/>
              <a:buChar char="•"/>
            </a:pPr>
            <a:r>
              <a:rPr lang="en-US" sz="1600" dirty="0" smtClean="0"/>
              <a:t>New curriculum should be closer to the current and to the near future needs of employers and market for the highly competent and skilled </a:t>
            </a:r>
            <a:r>
              <a:rPr lang="en-US" sz="1600" dirty="0" smtClean="0"/>
              <a:t>engineers, and much </a:t>
            </a:r>
            <a:r>
              <a:rPr lang="en-US" sz="1600" dirty="0" smtClean="0"/>
              <a:t>better covers specialization in </a:t>
            </a:r>
            <a:r>
              <a:rPr lang="en-US" sz="1600" dirty="0" smtClean="0"/>
              <a:t>SE/CE</a:t>
            </a:r>
            <a:endParaRPr lang="en-US" sz="1600" dirty="0" smtClean="0"/>
          </a:p>
          <a:p>
            <a:pPr lvl="1">
              <a:spcBef>
                <a:spcPts val="1200"/>
              </a:spcBef>
              <a:buNone/>
            </a:pPr>
            <a:r>
              <a:rPr lang="en-US" sz="1600" dirty="0" smtClean="0"/>
              <a:t>but</a:t>
            </a:r>
          </a:p>
          <a:p>
            <a:pPr>
              <a:spcBef>
                <a:spcPts val="1200"/>
              </a:spcBef>
            </a:pPr>
            <a:r>
              <a:rPr lang="en-US" sz="1600" dirty="0" smtClean="0"/>
              <a:t>Planned </a:t>
            </a:r>
            <a:r>
              <a:rPr lang="en-US" sz="1600" dirty="0" smtClean="0"/>
              <a:t>activities have proceeded slow at a beginning, and finished under the time pressure</a:t>
            </a:r>
          </a:p>
          <a:p>
            <a:pPr>
              <a:spcBef>
                <a:spcPts val="1200"/>
              </a:spcBef>
            </a:pPr>
            <a:r>
              <a:rPr lang="en-US" sz="1600" dirty="0" smtClean="0"/>
              <a:t>Change process didn’t follow completely ‘logical five-step process’</a:t>
            </a:r>
          </a:p>
          <a:p>
            <a:pPr>
              <a:spcBef>
                <a:spcPts val="1200"/>
              </a:spcBef>
            </a:pPr>
            <a:r>
              <a:rPr lang="en-US" sz="1600" dirty="0" smtClean="0"/>
              <a:t>The change process was driven mostly by influential or outspoken </a:t>
            </a:r>
            <a:r>
              <a:rPr lang="en-US" sz="1600" dirty="0" smtClean="0"/>
              <a:t>individuals</a:t>
            </a:r>
            <a:endParaRPr lang="en-US" sz="1600" dirty="0" smtClean="0"/>
          </a:p>
          <a:p>
            <a:pPr>
              <a:spcBef>
                <a:spcPts val="1200"/>
              </a:spcBef>
            </a:pPr>
            <a:r>
              <a:rPr lang="en-US" sz="1600" dirty="0" smtClean="0"/>
              <a:t>Possible </a:t>
            </a:r>
            <a:r>
              <a:rPr lang="en-US" sz="1600" dirty="0" smtClean="0"/>
              <a:t>implementation problems: Number of  courses now offered in study program increased from 56 to 76 !!  (not all of them are new courses). Teaching stuff availability or stuff workload problem  and  the problem of preparing new courses will arise !</a:t>
            </a:r>
          </a:p>
          <a:p>
            <a:pPr>
              <a:spcBef>
                <a:spcPts val="1200"/>
              </a:spcBef>
            </a:pPr>
            <a:r>
              <a:rPr lang="en-US" sz="1600" dirty="0" smtClean="0"/>
              <a:t>The establishment of adequate monitoring tools and processes </a:t>
            </a:r>
            <a:r>
              <a:rPr lang="en-US" sz="1600" dirty="0" smtClean="0"/>
              <a:t>!</a:t>
            </a:r>
            <a:endParaRPr lang="en-US" sz="1600" dirty="0" smtClean="0"/>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
        <p:nvSpPr>
          <p:cNvPr id="8" name="Rectangle 7"/>
          <p:cNvSpPr/>
          <p:nvPr/>
        </p:nvSpPr>
        <p:spPr>
          <a:xfrm>
            <a:off x="0" y="188640"/>
            <a:ext cx="7812360" cy="646331"/>
          </a:xfrm>
          <a:prstGeom prst="rect">
            <a:avLst/>
          </a:prstGeom>
        </p:spPr>
        <p:txBody>
          <a:bodyPr wrap="square">
            <a:spAutoFit/>
          </a:bodyPr>
          <a:lstStyle/>
          <a:p>
            <a:r>
              <a:rPr lang="en-US" sz="3600" b="1" dirty="0" smtClean="0"/>
              <a:t>5. Conclusion</a:t>
            </a:r>
            <a:endParaRPr lang="en-US" sz="27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2348880"/>
            <a:ext cx="9144000" cy="865187"/>
          </a:xfrm>
          <a:prstGeom prst="rect">
            <a:avLst/>
          </a:prstGeom>
          <a:noFill/>
          <a:ln w="9525">
            <a:noFill/>
            <a:miter lim="800000"/>
            <a:headEnd/>
            <a:tailEnd/>
          </a:ln>
        </p:spPr>
        <p:txBody>
          <a:bodyPr/>
          <a:lstStyle/>
          <a:p>
            <a:pPr algn="ctr">
              <a:spcBef>
                <a:spcPct val="20000"/>
              </a:spcBef>
              <a:buClr>
                <a:schemeClr val="tx2"/>
              </a:buClr>
              <a:buSzPct val="70000"/>
              <a:buFont typeface="Wingdings" pitchFamily="2" charset="2"/>
              <a:buNone/>
            </a:pPr>
            <a:r>
              <a:rPr lang="sr-Latn-CS" b="1" u="sng" dirty="0" smtClean="0">
                <a:latin typeface="Century Schoolbook" pitchFamily="18" charset="0"/>
              </a:rPr>
              <a:t>Slavko Mari</a:t>
            </a:r>
            <a:r>
              <a:rPr lang="sr-Latn-BA" b="1" u="sng" dirty="0" smtClean="0">
                <a:latin typeface="Century Schoolbook" pitchFamily="18" charset="0"/>
              </a:rPr>
              <a:t>ć</a:t>
            </a:r>
            <a:endParaRPr lang="sr-Latn-CS" b="1" u="sng" baseline="30000" dirty="0">
              <a:latin typeface="Century Schoolbook" pitchFamily="18" charset="0"/>
            </a:endParaRPr>
          </a:p>
          <a:p>
            <a:pPr algn="ctr">
              <a:spcBef>
                <a:spcPct val="20000"/>
              </a:spcBef>
              <a:buClr>
                <a:schemeClr val="tx2"/>
              </a:buClr>
              <a:buSzPct val="70000"/>
              <a:buFont typeface="Wingdings" pitchFamily="2" charset="2"/>
              <a:buNone/>
            </a:pPr>
            <a:r>
              <a:rPr lang="sr-Latn-CS" sz="1400" dirty="0">
                <a:latin typeface="Century Schoolbook" pitchFamily="18" charset="0"/>
              </a:rPr>
              <a:t>University of Banja Luka, Bosnia and Herzegovina</a:t>
            </a:r>
            <a:endParaRPr lang="en-US" sz="1400" dirty="0">
              <a:latin typeface="Century Schoolbook" pitchFamily="18" charset="0"/>
            </a:endParaRPr>
          </a:p>
        </p:txBody>
      </p:sp>
      <p:sp>
        <p:nvSpPr>
          <p:cNvPr id="9219" name="Rectangle 3"/>
          <p:cNvSpPr>
            <a:spLocks noGrp="1" noChangeArrowheads="1"/>
          </p:cNvSpPr>
          <p:nvPr>
            <p:ph type="subTitle" idx="1"/>
          </p:nvPr>
        </p:nvSpPr>
        <p:spPr>
          <a:xfrm>
            <a:off x="0" y="3068960"/>
            <a:ext cx="9144000" cy="936104"/>
          </a:xfrm>
          <a:solidFill>
            <a:srgbClr val="FFFF66"/>
          </a:solidFill>
          <a:ln>
            <a:solidFill>
              <a:schemeClr val="tx2"/>
            </a:solidFill>
          </a:ln>
        </p:spPr>
        <p:txBody>
          <a:bodyPr/>
          <a:lstStyle/>
          <a:p>
            <a:pPr eaLnBrk="1" hangingPunct="1"/>
            <a:r>
              <a:rPr lang="en-US" sz="2800" b="1" dirty="0" smtClean="0">
                <a:latin typeface="Century Schoolbook" pitchFamily="18" charset="0"/>
              </a:rPr>
              <a:t>New curricula of computing  and informatics at FEE </a:t>
            </a:r>
            <a:r>
              <a:rPr lang="en-US" sz="2800" b="1" dirty="0" err="1" smtClean="0">
                <a:latin typeface="Century Schoolbook" pitchFamily="18" charset="0"/>
              </a:rPr>
              <a:t>Banja</a:t>
            </a:r>
            <a:r>
              <a:rPr lang="en-US" sz="2800" b="1" dirty="0" smtClean="0">
                <a:latin typeface="Century Schoolbook" pitchFamily="18" charset="0"/>
              </a:rPr>
              <a:t> Luka</a:t>
            </a:r>
            <a:endParaRPr lang="en-US" sz="2400" b="1" dirty="0" smtClean="0">
              <a:latin typeface="Century Schoolbook" pitchFamily="18" charset="0"/>
            </a:endParaRPr>
          </a:p>
        </p:txBody>
      </p:sp>
      <p:sp>
        <p:nvSpPr>
          <p:cNvPr id="9220" name="AutoShape 8"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1" name="AutoShape 10"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2" name="AutoShape 12"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3" name="AutoShape 14"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4" name="AutoShape 16"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5" name="AutoShape 18"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6" name="AutoShape 20" descr="view-source:http://perun.pmf.uns.ac.rs/adbis2010/res/logo.gif"/>
          <p:cNvSpPr>
            <a:spLocks noChangeAspect="1" noChangeArrowheads="1"/>
          </p:cNvSpPr>
          <p:nvPr/>
        </p:nvSpPr>
        <p:spPr bwMode="auto">
          <a:xfrm>
            <a:off x="4419600" y="3492500"/>
            <a:ext cx="304800" cy="304800"/>
          </a:xfrm>
          <a:prstGeom prst="rect">
            <a:avLst/>
          </a:prstGeom>
          <a:noFill/>
          <a:ln w="9525">
            <a:noFill/>
            <a:miter lim="800000"/>
            <a:headEnd/>
            <a:tailEnd/>
          </a:ln>
        </p:spPr>
        <p:txBody>
          <a:bodyPr/>
          <a:lstStyle/>
          <a:p>
            <a:endParaRPr lang="sr-Latn-BA"/>
          </a:p>
        </p:txBody>
      </p:sp>
      <p:sp>
        <p:nvSpPr>
          <p:cNvPr id="9227" name="Text Box 18"/>
          <p:cNvSpPr txBox="1">
            <a:spLocks noChangeArrowheads="1"/>
          </p:cNvSpPr>
          <p:nvPr/>
        </p:nvSpPr>
        <p:spPr bwMode="auto">
          <a:xfrm>
            <a:off x="17463" y="1697038"/>
            <a:ext cx="9144000" cy="584775"/>
          </a:xfrm>
          <a:prstGeom prst="rect">
            <a:avLst/>
          </a:prstGeom>
          <a:noFill/>
          <a:ln w="9525">
            <a:noFill/>
            <a:miter lim="800000"/>
            <a:headEnd/>
            <a:tailEnd/>
          </a:ln>
        </p:spPr>
        <p:txBody>
          <a:bodyPr>
            <a:spAutoFit/>
          </a:bodyPr>
          <a:lstStyle/>
          <a:p>
            <a:pPr algn="ctr"/>
            <a:r>
              <a:rPr lang="en-US" sz="1600" b="1" dirty="0" smtClean="0">
                <a:latin typeface="Century Schoolbook" pitchFamily="18" charset="0"/>
              </a:rPr>
              <a:t>14th </a:t>
            </a:r>
            <a:r>
              <a:rPr lang="en-US" sz="1600" b="1" dirty="0">
                <a:latin typeface="Century Schoolbook" pitchFamily="18" charset="0"/>
              </a:rPr>
              <a:t>Workshop </a:t>
            </a:r>
            <a:br>
              <a:rPr lang="en-US" sz="1600" b="1" dirty="0">
                <a:latin typeface="Century Schoolbook" pitchFamily="18" charset="0"/>
              </a:rPr>
            </a:br>
            <a:r>
              <a:rPr lang="en-US" sz="1600" b="1" dirty="0">
                <a:latin typeface="Century Schoolbook" pitchFamily="18" charset="0"/>
              </a:rPr>
              <a:t>“Software Engineering </a:t>
            </a:r>
            <a:r>
              <a:rPr lang="en-US" sz="1600" b="1" dirty="0" smtClean="0">
                <a:latin typeface="Century Schoolbook" pitchFamily="18" charset="0"/>
              </a:rPr>
              <a:t>Education</a:t>
            </a:r>
            <a:r>
              <a:rPr lang="sr-Latn-BA" sz="1600" b="1" dirty="0" smtClean="0">
                <a:latin typeface="Century Schoolbook" pitchFamily="18" charset="0"/>
              </a:rPr>
              <a:t> </a:t>
            </a:r>
            <a:r>
              <a:rPr lang="en-US" sz="1600" b="1" dirty="0" smtClean="0">
                <a:latin typeface="Century Schoolbook" pitchFamily="18" charset="0"/>
              </a:rPr>
              <a:t>and </a:t>
            </a:r>
            <a:r>
              <a:rPr lang="en-US" sz="1600" b="1" dirty="0">
                <a:latin typeface="Century Schoolbook" pitchFamily="18" charset="0"/>
              </a:rPr>
              <a:t>Reverse </a:t>
            </a:r>
            <a:r>
              <a:rPr lang="en-US" sz="1600" b="1" dirty="0" smtClean="0">
                <a:latin typeface="Century Schoolbook" pitchFamily="18" charset="0"/>
              </a:rPr>
              <a:t>Engineering</a:t>
            </a:r>
            <a:r>
              <a:rPr lang="sr-Latn-BA" sz="1600" b="1" dirty="0" smtClean="0">
                <a:latin typeface="Century Schoolbook" pitchFamily="18" charset="0"/>
              </a:rPr>
              <a:t>"</a:t>
            </a:r>
            <a:endParaRPr lang="en-US" sz="1600" b="1" dirty="0">
              <a:latin typeface="Century Schoolbook" pitchFamily="18" charset="0"/>
            </a:endParaRPr>
          </a:p>
        </p:txBody>
      </p:sp>
      <p:sp>
        <p:nvSpPr>
          <p:cNvPr id="15" name="Rectangle 2"/>
          <p:cNvSpPr>
            <a:spLocks noChangeArrowheads="1"/>
          </p:cNvSpPr>
          <p:nvPr/>
        </p:nvSpPr>
        <p:spPr bwMode="auto">
          <a:xfrm>
            <a:off x="324544" y="4437112"/>
            <a:ext cx="8819456" cy="827088"/>
          </a:xfrm>
          <a:prstGeom prst="rect">
            <a:avLst/>
          </a:prstGeom>
          <a:noFill/>
          <a:ln w="9525">
            <a:noFill/>
            <a:miter lim="800000"/>
            <a:headEnd/>
            <a:tailEnd/>
          </a:ln>
        </p:spPr>
        <p:txBody>
          <a:bodyPr anchor="b"/>
          <a:lstStyle/>
          <a:p>
            <a:pPr algn="ctr"/>
            <a:r>
              <a:rPr lang="en-US" sz="5500" b="1" dirty="0">
                <a:solidFill>
                  <a:schemeClr val="accent2"/>
                </a:solidFill>
                <a:latin typeface="Century Schoolbook" pitchFamily="18" charset="0"/>
              </a:rPr>
              <a:t>Thank You!</a:t>
            </a:r>
          </a:p>
        </p:txBody>
      </p:sp>
      <p:sp>
        <p:nvSpPr>
          <p:cNvPr id="17" name="Text Box 6"/>
          <p:cNvSpPr txBox="1">
            <a:spLocks noChangeArrowheads="1"/>
          </p:cNvSpPr>
          <p:nvPr/>
        </p:nvSpPr>
        <p:spPr bwMode="auto">
          <a:xfrm>
            <a:off x="3849987" y="1124744"/>
            <a:ext cx="1442093" cy="216024"/>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V Boli" pitchFamily="2" charset="0"/>
                <a:ea typeface="Calibri" pitchFamily="34" charset="0"/>
                <a:cs typeface="Times New Roman" pitchFamily="18" charset="0"/>
              </a:rPr>
              <a:t>25.08-29.08.2014.</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 name="Picture 2"/>
          <p:cNvPicPr>
            <a:picLocks noChangeAspect="1" noChangeArrowheads="1"/>
          </p:cNvPicPr>
          <p:nvPr/>
        </p:nvPicPr>
        <p:blipFill>
          <a:blip r:embed="rId3" cstate="print"/>
          <a:srcRect t="11396" b="11396"/>
          <a:stretch>
            <a:fillRect/>
          </a:stretch>
        </p:blipFill>
        <p:spPr bwMode="auto">
          <a:xfrm>
            <a:off x="3851920" y="188640"/>
            <a:ext cx="1448729" cy="9711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4</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t>1. Background</a:t>
            </a:r>
          </a:p>
        </p:txBody>
      </p:sp>
      <p:sp>
        <p:nvSpPr>
          <p:cNvPr id="4100" name="Rectangle 3"/>
          <p:cNvSpPr>
            <a:spLocks noGrp="1" noChangeArrowheads="1"/>
          </p:cNvSpPr>
          <p:nvPr>
            <p:ph type="body" idx="4294967295"/>
          </p:nvPr>
        </p:nvSpPr>
        <p:spPr>
          <a:xfrm>
            <a:off x="323528" y="1196752"/>
            <a:ext cx="8136904" cy="4393009"/>
          </a:xfrm>
        </p:spPr>
        <p:txBody>
          <a:bodyPr/>
          <a:lstStyle/>
          <a:p>
            <a:pPr eaLnBrk="1" hangingPunct="1">
              <a:spcBef>
                <a:spcPts val="1000"/>
              </a:spcBef>
              <a:buFontTx/>
              <a:buNone/>
            </a:pPr>
            <a:r>
              <a:rPr lang="en-US" sz="2000" b="1" dirty="0" smtClean="0">
                <a:solidFill>
                  <a:schemeClr val="accent2"/>
                </a:solidFill>
                <a:latin typeface="Arial" charset="0"/>
              </a:rPr>
              <a:t>	</a:t>
            </a:r>
            <a:r>
              <a:rPr lang="en-US" sz="2000" b="1" u="sng" dirty="0" smtClean="0">
                <a:solidFill>
                  <a:schemeClr val="accent2"/>
                </a:solidFill>
                <a:latin typeface="Arial" charset="0"/>
              </a:rPr>
              <a:t>Current undergraduate study programs at FEE BL</a:t>
            </a:r>
          </a:p>
          <a:p>
            <a:pPr>
              <a:spcBef>
                <a:spcPts val="1800"/>
              </a:spcBef>
            </a:pPr>
            <a:r>
              <a:rPr lang="en-US" sz="2000" dirty="0" smtClean="0"/>
              <a:t>Computing and informatics</a:t>
            </a:r>
            <a:endParaRPr lang="en-US" sz="1600" dirty="0" smtClean="0"/>
          </a:p>
          <a:p>
            <a:pPr lvl="1">
              <a:spcBef>
                <a:spcPts val="600"/>
              </a:spcBef>
            </a:pPr>
            <a:r>
              <a:rPr lang="en-US" sz="1600" dirty="0" smtClean="0"/>
              <a:t>Information technology</a:t>
            </a:r>
          </a:p>
          <a:p>
            <a:pPr lvl="1"/>
            <a:r>
              <a:rPr lang="en-US" sz="1600" dirty="0" smtClean="0"/>
              <a:t>Computer engineering </a:t>
            </a:r>
          </a:p>
          <a:p>
            <a:pPr>
              <a:spcBef>
                <a:spcPts val="1200"/>
              </a:spcBef>
            </a:pPr>
            <a:r>
              <a:rPr lang="en-US" sz="2000" dirty="0" smtClean="0"/>
              <a:t>Electronics and telecommunications</a:t>
            </a:r>
          </a:p>
          <a:p>
            <a:pPr lvl="1">
              <a:spcBef>
                <a:spcPts val="600"/>
              </a:spcBef>
            </a:pPr>
            <a:r>
              <a:rPr lang="en-US" sz="1600" dirty="0" smtClean="0"/>
              <a:t>Electronics</a:t>
            </a:r>
          </a:p>
          <a:p>
            <a:pPr lvl="1">
              <a:spcBef>
                <a:spcPts val="24"/>
              </a:spcBef>
            </a:pPr>
            <a:r>
              <a:rPr lang="en-US" sz="1600" dirty="0" smtClean="0"/>
              <a:t>Telecommunications</a:t>
            </a:r>
          </a:p>
          <a:p>
            <a:pPr>
              <a:spcBef>
                <a:spcPts val="1200"/>
              </a:spcBef>
            </a:pPr>
            <a:r>
              <a:rPr lang="en-US" sz="2000" dirty="0" smtClean="0"/>
              <a:t>Electrical Power and Industrial Systems</a:t>
            </a:r>
          </a:p>
          <a:p>
            <a:pPr lvl="1">
              <a:spcBef>
                <a:spcPts val="600"/>
              </a:spcBef>
            </a:pPr>
            <a:r>
              <a:rPr lang="en-US" sz="1600" dirty="0" smtClean="0"/>
              <a:t>Electrical Power systems </a:t>
            </a:r>
          </a:p>
          <a:p>
            <a:pPr lvl="1">
              <a:spcBef>
                <a:spcPts val="600"/>
              </a:spcBef>
            </a:pPr>
            <a:r>
              <a:rPr lang="en-US" sz="1600" dirty="0" smtClean="0"/>
              <a:t>Industrial systems</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
        <p:nvSpPr>
          <p:cNvPr id="7" name="Rectangle 3"/>
          <p:cNvSpPr txBox="1">
            <a:spLocks noChangeArrowheads="1"/>
          </p:cNvSpPr>
          <p:nvPr/>
        </p:nvSpPr>
        <p:spPr bwMode="auto">
          <a:xfrm>
            <a:off x="0" y="5373216"/>
            <a:ext cx="9144000" cy="14217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1800"/>
              </a:spcBef>
              <a:spcAft>
                <a:spcPct val="0"/>
              </a:spcAft>
              <a:buClrTx/>
              <a:buSzTx/>
              <a:buFontTx/>
              <a:buChar char="•"/>
              <a:tabLst/>
              <a:defRPr/>
            </a:pPr>
            <a:endParaRPr kumimoji="0" lang="sr-Latn-BA" sz="16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ts val="1800"/>
              </a:spcBef>
              <a:spcAft>
                <a:spcPct val="0"/>
              </a:spcAft>
              <a:buClrTx/>
              <a:buSzTx/>
              <a:buFontTx/>
              <a:buChar char="–"/>
              <a:tabLst/>
              <a:defRPr/>
            </a:pPr>
            <a:endParaRPr kumimoji="0" lang="sr-Latn-BA" sz="1600" b="1"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ts val="1800"/>
              </a:spcBef>
              <a:spcAft>
                <a:spcPct val="0"/>
              </a:spcAft>
              <a:buClrTx/>
              <a:buSzTx/>
              <a:buFontTx/>
              <a:buNone/>
              <a:tabLst/>
              <a:defRPr/>
            </a:pPr>
            <a:endParaRPr kumimoji="0" lang="en-US" sz="1600" b="1"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5</a:t>
            </a:fld>
            <a:endParaRPr lang="en-US" altLang="en-US" sz="1000" dirty="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t>1. Background</a:t>
            </a:r>
          </a:p>
        </p:txBody>
      </p:sp>
      <p:sp>
        <p:nvSpPr>
          <p:cNvPr id="4100" name="Rectangle 3"/>
          <p:cNvSpPr>
            <a:spLocks noGrp="1" noChangeArrowheads="1"/>
          </p:cNvSpPr>
          <p:nvPr>
            <p:ph type="body" idx="4294967295"/>
          </p:nvPr>
        </p:nvSpPr>
        <p:spPr>
          <a:xfrm>
            <a:off x="323528" y="1268760"/>
            <a:ext cx="8640960" cy="4752528"/>
          </a:xfrm>
        </p:spPr>
        <p:txBody>
          <a:bodyPr/>
          <a:lstStyle/>
          <a:p>
            <a:pPr eaLnBrk="1" hangingPunct="1">
              <a:spcBef>
                <a:spcPts val="1000"/>
              </a:spcBef>
              <a:buFontTx/>
              <a:buNone/>
            </a:pPr>
            <a:r>
              <a:rPr lang="en-US" sz="2000" b="1" dirty="0" smtClean="0">
                <a:solidFill>
                  <a:schemeClr val="accent2"/>
                </a:solidFill>
                <a:latin typeface="Arial" charset="0"/>
              </a:rPr>
              <a:t>	</a:t>
            </a:r>
            <a:r>
              <a:rPr lang="en-US" sz="2000" b="1" u="sng" dirty="0" smtClean="0">
                <a:solidFill>
                  <a:schemeClr val="accent2"/>
                </a:solidFill>
                <a:latin typeface="Arial" charset="0"/>
              </a:rPr>
              <a:t>Current undergraduate study programs at FEE BL</a:t>
            </a:r>
            <a:endParaRPr lang="sr-Latn-CS" sz="2000" b="1" u="sng" dirty="0" smtClean="0">
              <a:solidFill>
                <a:schemeClr val="accent2"/>
              </a:solidFill>
            </a:endParaRPr>
          </a:p>
          <a:p>
            <a:pPr>
              <a:spcBef>
                <a:spcPts val="1800"/>
              </a:spcBef>
            </a:pPr>
            <a:r>
              <a:rPr lang="en-US" sz="2000" dirty="0" smtClean="0">
                <a:latin typeface="Arial" charset="0"/>
              </a:rPr>
              <a:t>Curricula management</a:t>
            </a:r>
          </a:p>
          <a:p>
            <a:pPr lvl="1">
              <a:spcBef>
                <a:spcPts val="1200"/>
              </a:spcBef>
            </a:pPr>
            <a:r>
              <a:rPr lang="en-US" sz="1600" dirty="0" smtClean="0">
                <a:latin typeface="Arial" charset="0"/>
              </a:rPr>
              <a:t>Faculty </a:t>
            </a:r>
            <a:r>
              <a:rPr lang="en-US" sz="1600" i="1" dirty="0" smtClean="0">
                <a:solidFill>
                  <a:srgbClr val="C00000"/>
                </a:solidFill>
                <a:latin typeface="Arial" charset="0"/>
              </a:rPr>
              <a:t>Commission for  education</a:t>
            </a:r>
            <a:r>
              <a:rPr lang="en-US" sz="1600" dirty="0" smtClean="0">
                <a:latin typeface="Arial" charset="0"/>
              </a:rPr>
              <a:t>  …  considers education process quality and improvement as well as proposals for study programs content changes or creating new study programs. Continual tasks.</a:t>
            </a:r>
          </a:p>
          <a:p>
            <a:pPr lvl="1">
              <a:spcBef>
                <a:spcPts val="1200"/>
              </a:spcBef>
            </a:pPr>
            <a:r>
              <a:rPr lang="en-US" sz="1600" i="1" dirty="0" smtClean="0">
                <a:solidFill>
                  <a:srgbClr val="C00000"/>
                </a:solidFill>
                <a:latin typeface="Arial" charset="0"/>
              </a:rPr>
              <a:t>Commission for education</a:t>
            </a:r>
            <a:r>
              <a:rPr lang="en-US" sz="1600" dirty="0" smtClean="0">
                <a:latin typeface="Arial" charset="0"/>
              </a:rPr>
              <a:t> analyzes initiatives/proposals from teaching stuff, students</a:t>
            </a:r>
            <a:r>
              <a:rPr lang="en-US" sz="1600" dirty="0" smtClean="0">
                <a:solidFill>
                  <a:srgbClr val="FFC000"/>
                </a:solidFill>
                <a:latin typeface="Arial" charset="0"/>
              </a:rPr>
              <a:t>, </a:t>
            </a:r>
            <a:r>
              <a:rPr lang="en-US" sz="1600" dirty="0" smtClean="0">
                <a:latin typeface="Arial" charset="0"/>
              </a:rPr>
              <a:t>and employers for course/study program content change</a:t>
            </a:r>
            <a:endParaRPr lang="en-US" sz="1600" dirty="0" smtClean="0">
              <a:solidFill>
                <a:srgbClr val="FFC000"/>
              </a:solidFill>
              <a:latin typeface="Arial" charset="0"/>
            </a:endParaRPr>
          </a:p>
          <a:p>
            <a:pPr lvl="1">
              <a:spcBef>
                <a:spcPts val="1200"/>
              </a:spcBef>
            </a:pPr>
            <a:r>
              <a:rPr lang="en-US" sz="1600" dirty="0" smtClean="0">
                <a:latin typeface="Arial" charset="0"/>
              </a:rPr>
              <a:t>Every xx (5 - 10) years to </a:t>
            </a:r>
            <a:r>
              <a:rPr lang="en-US" sz="1600" dirty="0" smtClean="0"/>
              <a:t>thoroughly</a:t>
            </a:r>
            <a:r>
              <a:rPr lang="en-US" sz="1600" dirty="0" smtClean="0">
                <a:latin typeface="Arial" charset="0"/>
              </a:rPr>
              <a:t> reconsider study programs  due to technology market and other factor changes. </a:t>
            </a:r>
            <a:endParaRPr lang="en-US" sz="1200" dirty="0" smtClean="0">
              <a:solidFill>
                <a:srgbClr val="FFC000"/>
              </a:solidFill>
            </a:endParaRPr>
          </a:p>
          <a:p>
            <a:pPr lvl="1">
              <a:spcBef>
                <a:spcPts val="1200"/>
              </a:spcBef>
            </a:pPr>
            <a:r>
              <a:rPr lang="en-US" sz="1600" dirty="0" smtClean="0"/>
              <a:t>In our case it was necessary to thoroughly reconsider and reconstruct existing study programs: previous comprehensive reconstruction took place 10 years ago.</a:t>
            </a:r>
            <a:r>
              <a:rPr lang="en-US" sz="1600" dirty="0" smtClean="0">
                <a:solidFill>
                  <a:srgbClr val="FFC000"/>
                </a:solidFill>
              </a:rPr>
              <a:t> </a:t>
            </a:r>
          </a:p>
          <a:p>
            <a:pPr lvl="1">
              <a:spcBef>
                <a:spcPts val="600"/>
              </a:spcBef>
              <a:buNone/>
            </a:pPr>
            <a:endParaRPr lang="en-US" sz="1200" dirty="0" smtClean="0">
              <a:solidFill>
                <a:srgbClr val="FFC000"/>
              </a:solidFill>
            </a:endParaRP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
        <p:nvSpPr>
          <p:cNvPr id="7" name="Rectangle 3"/>
          <p:cNvSpPr txBox="1">
            <a:spLocks noChangeArrowheads="1"/>
          </p:cNvSpPr>
          <p:nvPr/>
        </p:nvSpPr>
        <p:spPr bwMode="auto">
          <a:xfrm>
            <a:off x="0" y="5373216"/>
            <a:ext cx="9144000" cy="14217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1800"/>
              </a:spcBef>
              <a:spcAft>
                <a:spcPct val="0"/>
              </a:spcAft>
              <a:buClrTx/>
              <a:buSzTx/>
              <a:buFontTx/>
              <a:buChar char="•"/>
              <a:tabLst/>
              <a:defRPr/>
            </a:pPr>
            <a:endParaRPr kumimoji="0" lang="sr-Latn-BA" sz="16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ts val="1800"/>
              </a:spcBef>
              <a:spcAft>
                <a:spcPct val="0"/>
              </a:spcAft>
              <a:buClrTx/>
              <a:buSzTx/>
              <a:buFontTx/>
              <a:buChar char="–"/>
              <a:tabLst/>
              <a:defRPr/>
            </a:pPr>
            <a:endParaRPr kumimoji="0" lang="sr-Latn-BA" sz="1600" b="1"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ts val="1800"/>
              </a:spcBef>
              <a:spcAft>
                <a:spcPct val="0"/>
              </a:spcAft>
              <a:buClrTx/>
              <a:buSzTx/>
              <a:buFontTx/>
              <a:buNone/>
              <a:tabLst/>
              <a:defRPr/>
            </a:pPr>
            <a:endParaRPr kumimoji="0" lang="en-US" sz="1600" b="1"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6</a:t>
            </a:fld>
            <a:endParaRPr lang="en-US" altLang="en-US" sz="1000" dirty="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t>1. Background</a:t>
            </a:r>
          </a:p>
        </p:txBody>
      </p:sp>
      <p:sp>
        <p:nvSpPr>
          <p:cNvPr id="4100" name="Rectangle 3"/>
          <p:cNvSpPr>
            <a:spLocks noGrp="1" noChangeArrowheads="1"/>
          </p:cNvSpPr>
          <p:nvPr>
            <p:ph type="body" idx="4294967295"/>
          </p:nvPr>
        </p:nvSpPr>
        <p:spPr>
          <a:xfrm>
            <a:off x="323528" y="1052736"/>
            <a:ext cx="8640960" cy="936104"/>
          </a:xfrm>
        </p:spPr>
        <p:txBody>
          <a:bodyPr/>
          <a:lstStyle/>
          <a:p>
            <a:pPr eaLnBrk="1" hangingPunct="1">
              <a:spcBef>
                <a:spcPts val="1000"/>
              </a:spcBef>
              <a:buFontTx/>
              <a:buNone/>
            </a:pPr>
            <a:r>
              <a:rPr lang="en-US" sz="2000" b="1" dirty="0" smtClean="0">
                <a:solidFill>
                  <a:schemeClr val="accent2"/>
                </a:solidFill>
                <a:latin typeface="Arial" charset="0"/>
              </a:rPr>
              <a:t>	</a:t>
            </a:r>
            <a:r>
              <a:rPr lang="en-US" sz="2000" b="1" u="sng" dirty="0" smtClean="0">
                <a:solidFill>
                  <a:schemeClr val="accent2"/>
                </a:solidFill>
                <a:latin typeface="Arial" charset="0"/>
              </a:rPr>
              <a:t>Current study programs at FEE BL</a:t>
            </a:r>
            <a:endParaRPr lang="sr-Latn-CS" sz="2000" b="1" u="sng" dirty="0" smtClean="0">
              <a:solidFill>
                <a:schemeClr val="accent2"/>
              </a:solidFill>
            </a:endParaRPr>
          </a:p>
          <a:p>
            <a:pPr>
              <a:spcBef>
                <a:spcPts val="1200"/>
              </a:spcBef>
            </a:pPr>
            <a:r>
              <a:rPr lang="en-US" sz="2000" dirty="0" smtClean="0">
                <a:latin typeface="Arial" charset="0"/>
              </a:rPr>
              <a:t>Technology changes</a:t>
            </a:r>
          </a:p>
          <a:p>
            <a:pPr marL="627063" lvl="1">
              <a:spcBef>
                <a:spcPts val="600"/>
              </a:spcBef>
              <a:buNone/>
            </a:pPr>
            <a:r>
              <a:rPr lang="en-US" sz="1600" b="1" dirty="0" smtClean="0"/>
              <a:t> Hype Cycle for Emerging Technologies, 2014. Source, Gartner *August 2014.</a:t>
            </a:r>
            <a:endParaRPr lang="en-US" sz="1600" dirty="0" smtClean="0">
              <a:latin typeface="Arial" charset="0"/>
            </a:endParaRP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
        <p:nvSpPr>
          <p:cNvPr id="7" name="Rectangle 3"/>
          <p:cNvSpPr txBox="1">
            <a:spLocks noChangeArrowheads="1"/>
          </p:cNvSpPr>
          <p:nvPr/>
        </p:nvSpPr>
        <p:spPr bwMode="auto">
          <a:xfrm>
            <a:off x="0" y="5373216"/>
            <a:ext cx="9144000" cy="14217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1800"/>
              </a:spcBef>
              <a:spcAft>
                <a:spcPct val="0"/>
              </a:spcAft>
              <a:buClrTx/>
              <a:buSzTx/>
              <a:buFontTx/>
              <a:buChar char="•"/>
              <a:tabLst/>
              <a:defRPr/>
            </a:pPr>
            <a:endParaRPr kumimoji="0" lang="sr-Latn-BA" sz="16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ts val="1800"/>
              </a:spcBef>
              <a:spcAft>
                <a:spcPct val="0"/>
              </a:spcAft>
              <a:buClrTx/>
              <a:buSzTx/>
              <a:buFontTx/>
              <a:buChar char="–"/>
              <a:tabLst/>
              <a:defRPr/>
            </a:pPr>
            <a:endParaRPr kumimoji="0" lang="sr-Latn-BA" sz="1600" b="1"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ts val="1800"/>
              </a:spcBef>
              <a:spcAft>
                <a:spcPct val="0"/>
              </a:spcAft>
              <a:buClrTx/>
              <a:buSzTx/>
              <a:buFontTx/>
              <a:buNone/>
              <a:tabLst/>
              <a:defRPr/>
            </a:pPr>
            <a:endParaRPr kumimoji="0" lang="en-US" sz="1600" b="1" i="0" u="none" strike="noStrike" kern="0" cap="none" spc="0" normalizeH="0" baseline="0" noProof="0" dirty="0" smtClean="0">
              <a:ln>
                <a:noFill/>
              </a:ln>
              <a:solidFill>
                <a:schemeClr val="tx1"/>
              </a:solidFill>
              <a:effectLst/>
              <a:uLnTx/>
              <a:uFillTx/>
              <a:latin typeface="+mn-lt"/>
            </a:endParaRPr>
          </a:p>
        </p:txBody>
      </p:sp>
      <p:pic>
        <p:nvPicPr>
          <p:cNvPr id="2050" name="Picture 2" descr="Hype Cycles Emerging Technologies 2014"/>
          <p:cNvPicPr>
            <a:picLocks noChangeAspect="1" noChangeArrowheads="1"/>
          </p:cNvPicPr>
          <p:nvPr/>
        </p:nvPicPr>
        <p:blipFill>
          <a:blip r:embed="rId3" cstate="print"/>
          <a:srcRect/>
          <a:stretch>
            <a:fillRect/>
          </a:stretch>
        </p:blipFill>
        <p:spPr bwMode="auto">
          <a:xfrm>
            <a:off x="891769" y="2204864"/>
            <a:ext cx="6805803" cy="424847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7</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t>1. Background</a:t>
            </a:r>
          </a:p>
        </p:txBody>
      </p:sp>
      <p:sp>
        <p:nvSpPr>
          <p:cNvPr id="4100" name="Rectangle 3"/>
          <p:cNvSpPr>
            <a:spLocks noGrp="1" noChangeArrowheads="1"/>
          </p:cNvSpPr>
          <p:nvPr>
            <p:ph type="body" idx="4294967295"/>
          </p:nvPr>
        </p:nvSpPr>
        <p:spPr>
          <a:xfrm>
            <a:off x="323528" y="1268760"/>
            <a:ext cx="8640960" cy="4824536"/>
          </a:xfrm>
        </p:spPr>
        <p:txBody>
          <a:bodyPr/>
          <a:lstStyle/>
          <a:p>
            <a:pPr eaLnBrk="1" hangingPunct="1">
              <a:spcBef>
                <a:spcPts val="1000"/>
              </a:spcBef>
              <a:buFontTx/>
              <a:buNone/>
            </a:pPr>
            <a:r>
              <a:rPr lang="en-US" sz="2000" b="1" dirty="0" smtClean="0">
                <a:solidFill>
                  <a:schemeClr val="accent2"/>
                </a:solidFill>
                <a:latin typeface="Arial" charset="0"/>
              </a:rPr>
              <a:t>	</a:t>
            </a:r>
            <a:r>
              <a:rPr lang="en-US" sz="2000" b="1" u="sng" dirty="0" smtClean="0">
                <a:solidFill>
                  <a:schemeClr val="accent2"/>
                </a:solidFill>
                <a:latin typeface="Arial" charset="0"/>
              </a:rPr>
              <a:t>Undergraduate computing curricula at FEE BL</a:t>
            </a:r>
            <a:endParaRPr lang="sr-Latn-CS" sz="2000" b="1" u="sng" dirty="0" smtClean="0">
              <a:solidFill>
                <a:schemeClr val="accent2"/>
              </a:solidFill>
            </a:endParaRPr>
          </a:p>
          <a:p>
            <a:endParaRPr lang="en-US" sz="2000" dirty="0" smtClean="0"/>
          </a:p>
          <a:p>
            <a:r>
              <a:rPr lang="en-US" sz="2000" dirty="0" smtClean="0"/>
              <a:t>Short history</a:t>
            </a:r>
          </a:p>
          <a:p>
            <a:pPr lvl="1">
              <a:spcBef>
                <a:spcPts val="600"/>
              </a:spcBef>
            </a:pPr>
            <a:r>
              <a:rPr lang="en-US" sz="1600" dirty="0" smtClean="0"/>
              <a:t>FEE BL was founded 1962 with the </a:t>
            </a:r>
            <a:r>
              <a:rPr lang="en-US" sz="1600" b="1" dirty="0" smtClean="0">
                <a:solidFill>
                  <a:srgbClr val="C00000"/>
                </a:solidFill>
              </a:rPr>
              <a:t>Electrical Engineering undergraduate study program</a:t>
            </a:r>
            <a:r>
              <a:rPr lang="en-US" sz="1600" dirty="0" smtClean="0"/>
              <a:t> </a:t>
            </a:r>
          </a:p>
          <a:p>
            <a:pPr lvl="1">
              <a:spcBef>
                <a:spcPts val="600"/>
              </a:spcBef>
            </a:pPr>
            <a:r>
              <a:rPr lang="en-US" sz="1600" dirty="0" smtClean="0"/>
              <a:t>1972  started</a:t>
            </a:r>
            <a:r>
              <a:rPr lang="en-US" sz="1600" dirty="0" smtClean="0">
                <a:solidFill>
                  <a:srgbClr val="C00000"/>
                </a:solidFill>
              </a:rPr>
              <a:t> </a:t>
            </a:r>
            <a:r>
              <a:rPr lang="en-US" sz="1600" dirty="0" smtClean="0"/>
              <a:t>specialization in</a:t>
            </a:r>
            <a:r>
              <a:rPr lang="en-US" sz="1600" dirty="0" smtClean="0">
                <a:solidFill>
                  <a:srgbClr val="C00000"/>
                </a:solidFill>
              </a:rPr>
              <a:t> </a:t>
            </a:r>
            <a:r>
              <a:rPr lang="en-US" sz="1600" b="1" dirty="0" smtClean="0">
                <a:solidFill>
                  <a:srgbClr val="C00000"/>
                </a:solidFill>
              </a:rPr>
              <a:t>Computing technology and Automatics</a:t>
            </a:r>
            <a:r>
              <a:rPr lang="en-US" sz="1600" dirty="0" smtClean="0"/>
              <a:t> within major study program</a:t>
            </a:r>
            <a:r>
              <a:rPr lang="en-US" sz="1600" dirty="0" smtClean="0">
                <a:solidFill>
                  <a:srgbClr val="C00000"/>
                </a:solidFill>
              </a:rPr>
              <a:t>. </a:t>
            </a:r>
            <a:endParaRPr lang="en-US" sz="1600" dirty="0" smtClean="0"/>
          </a:p>
          <a:p>
            <a:pPr lvl="1">
              <a:spcBef>
                <a:spcPts val="600"/>
              </a:spcBef>
            </a:pPr>
            <a:r>
              <a:rPr lang="en-US" sz="1600" dirty="0" smtClean="0"/>
              <a:t>The major reconstruction of undergraduate study programs took place 2003. when </a:t>
            </a:r>
            <a:r>
              <a:rPr lang="en-US" sz="1600" b="1" dirty="0" smtClean="0">
                <a:solidFill>
                  <a:srgbClr val="C00000"/>
                </a:solidFill>
              </a:rPr>
              <a:t>Information technology</a:t>
            </a:r>
            <a:r>
              <a:rPr lang="en-US" sz="1600" dirty="0" smtClean="0"/>
              <a:t> and </a:t>
            </a:r>
            <a:r>
              <a:rPr lang="en-US" sz="1600" b="1" dirty="0" smtClean="0">
                <a:solidFill>
                  <a:srgbClr val="C00000"/>
                </a:solidFill>
              </a:rPr>
              <a:t>Computer  engineering</a:t>
            </a:r>
            <a:r>
              <a:rPr lang="en-US" sz="1600" dirty="0" smtClean="0"/>
              <a:t> study programs were proposed and established. </a:t>
            </a:r>
          </a:p>
          <a:p>
            <a:pPr lvl="1">
              <a:spcBef>
                <a:spcPts val="600"/>
              </a:spcBef>
            </a:pPr>
            <a:r>
              <a:rPr lang="en-US" sz="1600" dirty="0" smtClean="0"/>
              <a:t>Later these study programs were combined in one study program (based on Ministry of education requirement for cost cutting), named </a:t>
            </a:r>
            <a:r>
              <a:rPr lang="en-US" sz="1600" b="1" dirty="0" smtClean="0">
                <a:solidFill>
                  <a:srgbClr val="C00000"/>
                </a:solidFill>
              </a:rPr>
              <a:t>Computing and Informatics</a:t>
            </a:r>
            <a:r>
              <a:rPr lang="en-US" sz="1600" dirty="0" smtClean="0"/>
              <a:t>, with specialization in </a:t>
            </a:r>
            <a:r>
              <a:rPr lang="en-US" sz="1600" b="1" dirty="0" smtClean="0">
                <a:solidFill>
                  <a:srgbClr val="C00000"/>
                </a:solidFill>
              </a:rPr>
              <a:t>Information technology</a:t>
            </a:r>
            <a:r>
              <a:rPr lang="en-US" sz="1600" dirty="0" smtClean="0"/>
              <a:t> and </a:t>
            </a:r>
            <a:r>
              <a:rPr lang="en-US" sz="1600" b="1" dirty="0" smtClean="0">
                <a:solidFill>
                  <a:srgbClr val="C00000"/>
                </a:solidFill>
              </a:rPr>
              <a:t>Computer  engineering</a:t>
            </a:r>
            <a:r>
              <a:rPr lang="en-US" sz="1600" dirty="0" smtClean="0"/>
              <a:t>.</a:t>
            </a:r>
          </a:p>
          <a:p>
            <a:pPr lvl="1">
              <a:spcBef>
                <a:spcPts val="600"/>
              </a:spcBef>
            </a:pPr>
            <a:r>
              <a:rPr lang="en-US" sz="1600" dirty="0" smtClean="0"/>
              <a:t>Minor changes to the study programs was introduced 2007.</a:t>
            </a:r>
          </a:p>
          <a:p>
            <a:pPr lvl="1">
              <a:spcBef>
                <a:spcPts val="600"/>
              </a:spcBef>
            </a:pPr>
            <a:r>
              <a:rPr lang="en-US" sz="1600" dirty="0" smtClean="0"/>
              <a:t>Last reconstruction has been finished in January 2014, with the goal to start 2014/15 academic year with the new/reconstructed study programs.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
        <p:nvSpPr>
          <p:cNvPr id="7" name="Rectangle 3"/>
          <p:cNvSpPr txBox="1">
            <a:spLocks noChangeArrowheads="1"/>
          </p:cNvSpPr>
          <p:nvPr/>
        </p:nvSpPr>
        <p:spPr bwMode="auto">
          <a:xfrm>
            <a:off x="0" y="5877272"/>
            <a:ext cx="9144000" cy="917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1800"/>
              </a:spcBef>
              <a:spcAft>
                <a:spcPct val="0"/>
              </a:spcAft>
              <a:buClrTx/>
              <a:buSzTx/>
              <a:buFontTx/>
              <a:buChar char="•"/>
              <a:tabLst/>
              <a:defRPr/>
            </a:pPr>
            <a:endParaRPr kumimoji="0" lang="sr-Latn-BA" sz="16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ts val="1800"/>
              </a:spcBef>
              <a:spcAft>
                <a:spcPct val="0"/>
              </a:spcAft>
              <a:buClrTx/>
              <a:buSzTx/>
              <a:buFontTx/>
              <a:buChar char="–"/>
              <a:tabLst/>
              <a:defRPr/>
            </a:pPr>
            <a:endParaRPr kumimoji="0" lang="sr-Latn-BA" sz="1600" b="1"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ts val="1800"/>
              </a:spcBef>
              <a:spcAft>
                <a:spcPct val="0"/>
              </a:spcAft>
              <a:buClrTx/>
              <a:buSzTx/>
              <a:buFontTx/>
              <a:buNone/>
              <a:tabLst/>
              <a:defRPr/>
            </a:pPr>
            <a:endParaRPr kumimoji="0" lang="en-US" sz="1600" b="1"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8</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t>1. Background</a:t>
            </a:r>
          </a:p>
        </p:txBody>
      </p:sp>
      <p:sp>
        <p:nvSpPr>
          <p:cNvPr id="4100" name="Rectangle 3"/>
          <p:cNvSpPr>
            <a:spLocks noGrp="1" noChangeArrowheads="1"/>
          </p:cNvSpPr>
          <p:nvPr>
            <p:ph type="body" idx="4294967295"/>
          </p:nvPr>
        </p:nvSpPr>
        <p:spPr>
          <a:xfrm>
            <a:off x="0" y="908720"/>
            <a:ext cx="9144000" cy="5688632"/>
          </a:xfrm>
        </p:spPr>
        <p:txBody>
          <a:bodyPr/>
          <a:lstStyle/>
          <a:p>
            <a:pPr eaLnBrk="1" hangingPunct="1">
              <a:spcBef>
                <a:spcPts val="1000"/>
              </a:spcBef>
              <a:buFontTx/>
              <a:buNone/>
            </a:pPr>
            <a:r>
              <a:rPr lang="en-US" sz="2000" b="1" dirty="0" smtClean="0">
                <a:solidFill>
                  <a:schemeClr val="accent2"/>
                </a:solidFill>
                <a:latin typeface="Arial" charset="0"/>
              </a:rPr>
              <a:t>	</a:t>
            </a:r>
            <a:r>
              <a:rPr lang="en-US" sz="2000" b="1" u="sng" dirty="0" smtClean="0">
                <a:solidFill>
                  <a:schemeClr val="accent2"/>
                </a:solidFill>
                <a:latin typeface="Arial" charset="0"/>
              </a:rPr>
              <a:t>The en</a:t>
            </a:r>
            <a:r>
              <a:rPr lang="en-US" sz="2000" b="1" u="sng" dirty="0" smtClean="0">
                <a:solidFill>
                  <a:srgbClr val="000099"/>
                </a:solidFill>
                <a:latin typeface="Arial" charset="0"/>
              </a:rPr>
              <a:t>vironment context and regulatory framework</a:t>
            </a:r>
            <a:endParaRPr lang="en-US" sz="2000" u="sng" dirty="0" smtClean="0"/>
          </a:p>
          <a:p>
            <a:pPr>
              <a:spcBef>
                <a:spcPts val="1100"/>
              </a:spcBef>
            </a:pPr>
            <a:r>
              <a:rPr lang="en-US" sz="2000" dirty="0" smtClean="0"/>
              <a:t>Environment context</a:t>
            </a:r>
          </a:p>
          <a:p>
            <a:pPr lvl="1">
              <a:spcBef>
                <a:spcPts val="600"/>
              </a:spcBef>
            </a:pPr>
            <a:r>
              <a:rPr lang="en-US" sz="1600" dirty="0" smtClean="0"/>
              <a:t>Employers and market profile and needs</a:t>
            </a:r>
          </a:p>
          <a:p>
            <a:pPr lvl="1">
              <a:spcBef>
                <a:spcPts val="400"/>
              </a:spcBef>
            </a:pPr>
            <a:r>
              <a:rPr lang="en-US" sz="1600" dirty="0" smtClean="0"/>
              <a:t>Employment opportunities for graduated students </a:t>
            </a:r>
          </a:p>
          <a:p>
            <a:pPr lvl="1">
              <a:spcBef>
                <a:spcPts val="400"/>
              </a:spcBef>
            </a:pPr>
            <a:r>
              <a:rPr lang="en-US" sz="1600" dirty="0" smtClean="0"/>
              <a:t>Other Universities/Faculties with the licensed study programs in the field of computing</a:t>
            </a:r>
          </a:p>
          <a:p>
            <a:pPr lvl="1">
              <a:spcBef>
                <a:spcPts val="400"/>
              </a:spcBef>
            </a:pPr>
            <a:r>
              <a:rPr lang="en-US" sz="1600" dirty="0" smtClean="0"/>
              <a:t>State strength, capabilities and limitation to provide adequate financial support to the state universities</a:t>
            </a:r>
          </a:p>
          <a:p>
            <a:pPr lvl="1">
              <a:spcBef>
                <a:spcPts val="400"/>
              </a:spcBef>
            </a:pPr>
            <a:r>
              <a:rPr lang="en-US" sz="1600" dirty="0" smtClean="0"/>
              <a:t>University/Faculty strength and capabilities etc.</a:t>
            </a:r>
          </a:p>
          <a:p>
            <a:pPr>
              <a:spcBef>
                <a:spcPts val="900"/>
              </a:spcBef>
            </a:pPr>
            <a:r>
              <a:rPr lang="en-US" sz="2000" dirty="0" smtClean="0"/>
              <a:t>Regulatory framework</a:t>
            </a:r>
          </a:p>
          <a:p>
            <a:pPr lvl="1">
              <a:spcBef>
                <a:spcPts val="600"/>
              </a:spcBef>
            </a:pPr>
            <a:r>
              <a:rPr lang="en-US" sz="1600" dirty="0" smtClean="0"/>
              <a:t>Study programs must be approved / licensed  at the Ministry of education of Republic of </a:t>
            </a:r>
            <a:r>
              <a:rPr lang="en-US" sz="1600" dirty="0" err="1" smtClean="0"/>
              <a:t>Srpska</a:t>
            </a:r>
            <a:endParaRPr lang="en-US" sz="1600" dirty="0" smtClean="0"/>
          </a:p>
          <a:p>
            <a:pPr lvl="1">
              <a:spcBef>
                <a:spcPts val="400"/>
              </a:spcBef>
            </a:pPr>
            <a:r>
              <a:rPr lang="en-US" sz="1600" dirty="0" smtClean="0"/>
              <a:t>Once approved, a study program content could be changed up to 20%, without new approval / licensing procedure at the Ministry of education (but Ministry must be informed of any change in a written form) </a:t>
            </a:r>
          </a:p>
          <a:p>
            <a:pPr lvl="1">
              <a:spcBef>
                <a:spcPts val="400"/>
              </a:spcBef>
            </a:pPr>
            <a:r>
              <a:rPr lang="en-US" sz="1600" dirty="0" smtClean="0"/>
              <a:t>For more then 20% changes in study program content or introduction of a new study program, new approval / licensing procedure should be undertaken</a:t>
            </a:r>
          </a:p>
          <a:p>
            <a:pPr lvl="1">
              <a:spcBef>
                <a:spcPts val="400"/>
              </a:spcBef>
            </a:pPr>
            <a:r>
              <a:rPr lang="en-US" sz="1600" dirty="0" smtClean="0"/>
              <a:t>Proposal must be accepted  by Faculty Council, University Senate, and then by Ministry of education (Based on the Licensing Commission proposal that determine whether proposal  is aligned with the requirements specified by law). </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451725" y="6584950"/>
            <a:ext cx="1584325" cy="217488"/>
          </a:xfrm>
          <a:noFill/>
        </p:spPr>
        <p:txBody>
          <a:bodyPr/>
          <a:lstStyle/>
          <a:p>
            <a:fld id="{0FABDB3E-7891-40E3-8211-69E1C69A86FA}" type="slidenum">
              <a:rPr lang="en-US" altLang="en-US" sz="1000" smtClean="0">
                <a:latin typeface="Arial" charset="0"/>
              </a:rPr>
              <a:pPr/>
              <a:t>9</a:t>
            </a:fld>
            <a:endParaRPr lang="en-US" altLang="en-US" sz="1000" smtClean="0">
              <a:latin typeface="Arial" charset="0"/>
            </a:endParaRPr>
          </a:p>
        </p:txBody>
      </p:sp>
      <p:sp>
        <p:nvSpPr>
          <p:cNvPr id="11267" name="Rectangle 2"/>
          <p:cNvSpPr>
            <a:spLocks noGrp="1" noChangeArrowheads="1"/>
          </p:cNvSpPr>
          <p:nvPr>
            <p:ph type="title" idx="4294967295"/>
          </p:nvPr>
        </p:nvSpPr>
        <p:spPr>
          <a:xfrm>
            <a:off x="142844" y="122238"/>
            <a:ext cx="7166006" cy="734994"/>
          </a:xfrm>
        </p:spPr>
        <p:txBody>
          <a:bodyPr anchor="b"/>
          <a:lstStyle/>
          <a:p>
            <a:pPr eaLnBrk="1" hangingPunct="1"/>
            <a:r>
              <a:rPr lang="en-US" sz="3600" b="1" dirty="0" smtClean="0">
                <a:latin typeface="Arial" charset="0"/>
              </a:rPr>
              <a:t>2. Current computing curricula</a:t>
            </a:r>
            <a:endParaRPr lang="en-US" sz="2000" b="1" dirty="0" smtClean="0"/>
          </a:p>
        </p:txBody>
      </p:sp>
      <p:sp>
        <p:nvSpPr>
          <p:cNvPr id="4100" name="Rectangle 3"/>
          <p:cNvSpPr>
            <a:spLocks noGrp="1" noChangeArrowheads="1"/>
          </p:cNvSpPr>
          <p:nvPr>
            <p:ph type="body" idx="4294967295"/>
          </p:nvPr>
        </p:nvSpPr>
        <p:spPr>
          <a:xfrm>
            <a:off x="0" y="1196752"/>
            <a:ext cx="8893206" cy="5284489"/>
          </a:xfrm>
        </p:spPr>
        <p:txBody>
          <a:bodyPr/>
          <a:lstStyle/>
          <a:p>
            <a:pPr algn="ctr" eaLnBrk="1" hangingPunct="1">
              <a:spcBef>
                <a:spcPts val="1000"/>
              </a:spcBef>
              <a:spcAft>
                <a:spcPts val="1200"/>
              </a:spcAft>
              <a:buFontTx/>
              <a:buNone/>
            </a:pPr>
            <a:r>
              <a:rPr lang="en-US" sz="2000" b="1" u="sng" dirty="0" smtClean="0">
                <a:solidFill>
                  <a:schemeClr val="accent2"/>
                </a:solidFill>
                <a:latin typeface="Arial" charset="0"/>
              </a:rPr>
              <a:t>Overview of current curricula of </a:t>
            </a:r>
            <a:r>
              <a:rPr lang="en-US" sz="2000" b="1" i="1" u="sng" dirty="0" smtClean="0">
                <a:solidFill>
                  <a:srgbClr val="C00000"/>
                </a:solidFill>
                <a:latin typeface="Arial" charset="0"/>
              </a:rPr>
              <a:t>computing </a:t>
            </a:r>
            <a:r>
              <a:rPr lang="sr-Latn-BA" sz="2000" b="1" i="1" u="sng" dirty="0" smtClean="0">
                <a:solidFill>
                  <a:srgbClr val="C00000"/>
                </a:solidFill>
                <a:latin typeface="Arial" charset="0"/>
              </a:rPr>
              <a:t>and informatics</a:t>
            </a:r>
            <a:endParaRPr lang="sr-Latn-CS" sz="2000" b="1" u="sng" dirty="0" smtClean="0">
              <a:solidFill>
                <a:schemeClr val="accent2"/>
              </a:solidFill>
            </a:endParaRPr>
          </a:p>
          <a:p>
            <a:r>
              <a:rPr lang="en-US" sz="2000" dirty="0" smtClean="0"/>
              <a:t>4 years / 240 ECTS undergraduate study programs</a:t>
            </a:r>
          </a:p>
          <a:p>
            <a:pPr>
              <a:spcBef>
                <a:spcPts val="600"/>
              </a:spcBef>
            </a:pPr>
            <a:r>
              <a:rPr lang="en-US" sz="2000" dirty="0" smtClean="0"/>
              <a:t>First year: common for all study programs</a:t>
            </a:r>
          </a:p>
          <a:p>
            <a:pPr>
              <a:spcBef>
                <a:spcPts val="600"/>
              </a:spcBef>
            </a:pPr>
            <a:r>
              <a:rPr lang="en-US" sz="2000" dirty="0" smtClean="0"/>
              <a:t>Elective courses offered from second year of study (4</a:t>
            </a:r>
            <a:r>
              <a:rPr lang="en-US" sz="2000" baseline="30000" dirty="0" smtClean="0"/>
              <a:t>th</a:t>
            </a:r>
            <a:r>
              <a:rPr lang="en-US" sz="2000" dirty="0" smtClean="0"/>
              <a:t> semester)</a:t>
            </a:r>
          </a:p>
          <a:p>
            <a:pPr>
              <a:spcBef>
                <a:spcPts val="600"/>
              </a:spcBef>
            </a:pPr>
            <a:r>
              <a:rPr lang="en-US" sz="2000" dirty="0" smtClean="0"/>
              <a:t>All courses 1 semester</a:t>
            </a:r>
          </a:p>
          <a:p>
            <a:pPr>
              <a:spcBef>
                <a:spcPts val="600"/>
              </a:spcBef>
            </a:pPr>
            <a:r>
              <a:rPr lang="en-US" sz="2000" dirty="0" smtClean="0"/>
              <a:t>Max weekly workload for students 25 teaching ours </a:t>
            </a:r>
          </a:p>
          <a:p>
            <a:pPr>
              <a:spcBef>
                <a:spcPts val="600"/>
              </a:spcBef>
            </a:pPr>
            <a:r>
              <a:rPr lang="en-US" sz="2000" dirty="0" smtClean="0"/>
              <a:t>Computing and informatics study program with two specializations:</a:t>
            </a:r>
          </a:p>
          <a:p>
            <a:pPr lvl="1"/>
            <a:r>
              <a:rPr lang="en-US" sz="1600" dirty="0" smtClean="0"/>
              <a:t>Information technology</a:t>
            </a:r>
          </a:p>
          <a:p>
            <a:pPr lvl="1"/>
            <a:r>
              <a:rPr lang="en-US" sz="1600" dirty="0" smtClean="0"/>
              <a:t>Computer Engineering</a:t>
            </a:r>
          </a:p>
          <a:p>
            <a:pPr>
              <a:spcBef>
                <a:spcPts val="600"/>
              </a:spcBef>
            </a:pPr>
            <a:r>
              <a:rPr lang="en-US" sz="2000" dirty="0" smtClean="0"/>
              <a:t>Specialization is achieved by selecting appropriate elective courses from the 5</a:t>
            </a:r>
            <a:r>
              <a:rPr lang="en-US" sz="2000" baseline="30000" dirty="0" smtClean="0"/>
              <a:t>th</a:t>
            </a:r>
            <a:r>
              <a:rPr lang="en-US" sz="2000" dirty="0" smtClean="0"/>
              <a:t> semester (third year of study)</a:t>
            </a:r>
          </a:p>
        </p:txBody>
      </p:sp>
      <p:sp>
        <p:nvSpPr>
          <p:cNvPr id="11269" name="AutoShape 5" descr="view-source:http://perun.pmf.uns.ac.rs/adbis2010/res/logo.gif"/>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sr-Latn-BA"/>
          </a:p>
        </p:txBody>
      </p:sp>
      <p:sp>
        <p:nvSpPr>
          <p:cNvPr id="11270" name="AutoShape 7" descr="view-source:http://perun.pmf.uns.ac.rs/adbis2010/res/logo.gif"/>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sr-Latn-B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15042</TotalTime>
  <Words>2729</Words>
  <Application>Microsoft Office PowerPoint</Application>
  <PresentationFormat>On-screen Show (4:3)</PresentationFormat>
  <Paragraphs>1509</Paragraphs>
  <Slides>34</Slides>
  <Notes>34</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1_Default Design</vt:lpstr>
      <vt:lpstr>2_Network</vt:lpstr>
      <vt:lpstr>Slide 1</vt:lpstr>
      <vt:lpstr>Agenda</vt:lpstr>
      <vt:lpstr>Agenda</vt:lpstr>
      <vt:lpstr>1. Background</vt:lpstr>
      <vt:lpstr>1. Background</vt:lpstr>
      <vt:lpstr>1. Background</vt:lpstr>
      <vt:lpstr>1. Background</vt:lpstr>
      <vt:lpstr>1. Background</vt:lpstr>
      <vt:lpstr>2. Current computing curricula</vt:lpstr>
      <vt:lpstr>2. Current computing curricula</vt:lpstr>
      <vt:lpstr>2. Current computing curricula</vt:lpstr>
      <vt:lpstr>2. Current computing curricula</vt:lpstr>
      <vt:lpstr>2. Current computing curricula</vt:lpstr>
      <vt:lpstr>2. Current computing curricula</vt:lpstr>
      <vt:lpstr>2. Current computing curricula</vt:lpstr>
      <vt:lpstr>2. Current computing curricula</vt:lpstr>
      <vt:lpstr>2. Current computing curricula</vt:lpstr>
      <vt:lpstr>2. Current computing curricula</vt:lpstr>
      <vt:lpstr>2. Current computing curricula</vt:lpstr>
      <vt:lpstr>3. Change process</vt:lpstr>
      <vt:lpstr>3. Change process</vt:lpstr>
      <vt:lpstr>3. Change process</vt:lpstr>
      <vt:lpstr>4. New curricula of computing and informatics</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MS</cp:lastModifiedBy>
  <cp:revision>934</cp:revision>
  <dcterms:created xsi:type="dcterms:W3CDTF">2010-08-31T09:00:02Z</dcterms:created>
  <dcterms:modified xsi:type="dcterms:W3CDTF">2014-08-25T20:44:05Z</dcterms:modified>
</cp:coreProperties>
</file>